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theme/theme5.xml" ContentType="application/vnd.openxmlformats-officedocument.theme+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47"/>
  </p:notesMasterIdLst>
  <p:handoutMasterIdLst>
    <p:handoutMasterId r:id="rId48"/>
  </p:handoutMasterIdLst>
  <p:sldIdLst>
    <p:sldId id="603" r:id="rId8"/>
    <p:sldId id="2176" r:id="rId9"/>
    <p:sldId id="1800" r:id="rId10"/>
    <p:sldId id="2169" r:id="rId11"/>
    <p:sldId id="2171" r:id="rId12"/>
    <p:sldId id="2128" r:id="rId13"/>
    <p:sldId id="2135" r:id="rId14"/>
    <p:sldId id="2170" r:id="rId15"/>
    <p:sldId id="2143" r:id="rId16"/>
    <p:sldId id="2178" r:id="rId17"/>
    <p:sldId id="2136" r:id="rId18"/>
    <p:sldId id="2185" r:id="rId19"/>
    <p:sldId id="2137" r:id="rId20"/>
    <p:sldId id="2187" r:id="rId21"/>
    <p:sldId id="2138" r:id="rId22"/>
    <p:sldId id="2172" r:id="rId23"/>
    <p:sldId id="2173" r:id="rId24"/>
    <p:sldId id="2139" r:id="rId25"/>
    <p:sldId id="2140" r:id="rId26"/>
    <p:sldId id="2174" r:id="rId27"/>
    <p:sldId id="2142" r:id="rId28"/>
    <p:sldId id="2144" r:id="rId29"/>
    <p:sldId id="2182" r:id="rId30"/>
    <p:sldId id="2175" r:id="rId31"/>
    <p:sldId id="2179" r:id="rId32"/>
    <p:sldId id="2145" r:id="rId33"/>
    <p:sldId id="2146" r:id="rId34"/>
    <p:sldId id="2180" r:id="rId35"/>
    <p:sldId id="2181" r:id="rId36"/>
    <p:sldId id="2183" r:id="rId37"/>
    <p:sldId id="2149" r:id="rId38"/>
    <p:sldId id="2150" r:id="rId39"/>
    <p:sldId id="2153" r:id="rId40"/>
    <p:sldId id="2154" r:id="rId41"/>
    <p:sldId id="2186" r:id="rId42"/>
    <p:sldId id="2159" r:id="rId43"/>
    <p:sldId id="2160" r:id="rId44"/>
    <p:sldId id="2115" r:id="rId45"/>
    <p:sldId id="582" r:id="rId46"/>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D1D1A"/>
    <a:srgbClr val="595757"/>
    <a:srgbClr val="FFFF00"/>
    <a:srgbClr val="E4EBEA"/>
    <a:srgbClr val="FFFFFF"/>
    <a:srgbClr val="221815"/>
    <a:srgbClr val="E9002F"/>
    <a:srgbClr val="F2F2F2"/>
    <a:srgbClr val="66BA36"/>
    <a:srgbClr val="3DB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3" autoAdjust="0"/>
    <p:restoredTop sz="96291" autoAdjust="0"/>
  </p:normalViewPr>
  <p:slideViewPr>
    <p:cSldViewPr snapToGrid="0" snapToObjects="1">
      <p:cViewPr varScale="1">
        <p:scale>
          <a:sx n="122" d="100"/>
          <a:sy n="122" d="100"/>
        </p:scale>
        <p:origin x="272"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9/6/23</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9/6/23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88278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99330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797419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chenzomi12/DeepLearningSyste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s://chenzomi12.github.io/" TargetMode="Externa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12.xml"/><Relationship Id="rId7"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2.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hyperlink" Target="https://chenzomi12.github.io/" TargetMode="External"/><Relationship Id="rId5" Type="http://schemas.openxmlformats.org/officeDocument/2006/relationships/slideLayout" Target="../slideLayouts/slideLayout19.xml"/><Relationship Id="rId10" Type="http://schemas.openxmlformats.org/officeDocument/2006/relationships/image" Target="../media/image1.png"/><Relationship Id="rId4" Type="http://schemas.openxmlformats.org/officeDocument/2006/relationships/slideLayout" Target="../slideLayouts/slideLayout18.xml"/><Relationship Id="rId9"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4.xml"/><Relationship Id="rId7" Type="http://schemas.openxmlformats.org/officeDocument/2006/relationships/image" Target="../media/image1.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9.jpeg"/><Relationship Id="rId5" Type="http://schemas.openxmlformats.org/officeDocument/2006/relationships/theme" Target="../theme/theme4.xml"/><Relationship Id="rId4"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26.xml"/><Relationship Id="rId4" Type="http://schemas.openxmlformats.org/officeDocument/2006/relationships/hyperlink" Target="https://chenzomi12.github.io/"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27.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7.xml"/><Relationship Id="rId1" Type="http://schemas.openxmlformats.org/officeDocument/2006/relationships/slideLayout" Target="../slideLayouts/slideLayout28.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1"/>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6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2023/9/6</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1" r:id="rId4"/>
    <p:sldLayoutId id="2147483972"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9"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0"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1">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56" r:id="rId4"/>
    <p:sldLayoutId id="2147483957" r:id="rId5"/>
    <p:sldLayoutId id="2147483958" r:id="rId6"/>
    <p:sldLayoutId id="2147483959" r:id="rId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tiff"/><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10.xml"/><Relationship Id="rId4"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751063" y="4503007"/>
            <a:ext cx="2024146" cy="643926"/>
          </a:xfrm>
          <a:prstGeom prst="rect">
            <a:avLst/>
          </a:prstGeom>
          <a:noFill/>
        </p:spPr>
        <p:txBody>
          <a:bodyPr anchor="ctr"/>
          <a:lstStyle/>
          <a:p>
            <a:r>
              <a:rPr lang="en-US" altLang="zh-CN" sz="4800" dirty="0">
                <a:solidFill>
                  <a:srgbClr val="1D1D1A"/>
                </a:solidFill>
                <a:latin typeface="ACGN-MiaoGB-Flash" panose="02020300000000000000" pitchFamily="18" charset="-122"/>
                <a:ea typeface="ACGN-MiaoGB-Flash" panose="02020300000000000000" pitchFamily="18" charset="-122"/>
              </a:rPr>
              <a:t>ZOMI</a:t>
            </a:r>
            <a:endParaRPr lang="zh-CN" altLang="en-US" sz="4800" dirty="0">
              <a:solidFill>
                <a:srgbClr val="1D1D1A"/>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41085" y="4503007"/>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矩形 6">
            <a:extLst>
              <a:ext uri="{FF2B5EF4-FFF2-40B4-BE49-F238E27FC236}">
                <a16:creationId xmlns:a16="http://schemas.microsoft.com/office/drawing/2014/main" id="{E7B330C0-432A-884E-91CA-41575524352A}"/>
              </a:ext>
            </a:extLst>
          </p:cNvPr>
          <p:cNvSpPr/>
          <p:nvPr/>
        </p:nvSpPr>
        <p:spPr>
          <a:xfrm>
            <a:off x="525774" y="831499"/>
            <a:ext cx="9038639" cy="3046988"/>
          </a:xfrm>
          <a:prstGeom prst="rect">
            <a:avLst/>
          </a:prstGeom>
          <a:solidFill>
            <a:srgbClr val="E4EBEA">
              <a:alpha val="69804"/>
            </a:srgbClr>
          </a:solidFill>
        </p:spPr>
        <p:txBody>
          <a:bodyPr wrap="square" anchor="ctr">
            <a:spAutoFit/>
          </a:bodyPr>
          <a:lstStyle/>
          <a:p>
            <a:pPr marL="623888" lvl="1" indent="-239713"/>
            <a:r>
              <a:rPr lang="en-US" altLang="zh-CN" sz="9600" b="1" dirty="0">
                <a:solidFill>
                  <a:srgbClr val="1D1D1A"/>
                </a:solidFill>
                <a:latin typeface="+mj-ea"/>
                <a:ea typeface="+mj-ea"/>
                <a:cs typeface="Futura Medium" panose="020B0602020204020303" pitchFamily="34" charset="-79"/>
              </a:rPr>
              <a:t>GPU</a:t>
            </a:r>
            <a:r>
              <a:rPr lang="zh-CN" altLang="en-US" sz="9600" b="1" dirty="0">
                <a:solidFill>
                  <a:srgbClr val="1D1D1A"/>
                </a:solidFill>
                <a:latin typeface="+mj-ea"/>
                <a:ea typeface="+mj-ea"/>
                <a:cs typeface="Futura Medium" panose="020B0602020204020303" pitchFamily="34" charset="-79"/>
              </a:rPr>
              <a:t> 在 </a:t>
            </a:r>
            <a:r>
              <a:rPr lang="en-US" altLang="zh-CN" sz="9600" b="1" dirty="0">
                <a:solidFill>
                  <a:srgbClr val="1D1D1A"/>
                </a:solidFill>
                <a:latin typeface="+mj-ea"/>
                <a:ea typeface="+mj-ea"/>
                <a:cs typeface="Futura Medium" panose="020B0602020204020303" pitchFamily="34" charset="-79"/>
              </a:rPr>
              <a:t>SIMT</a:t>
            </a:r>
            <a:r>
              <a:rPr lang="zh-CN" altLang="en-US" sz="9600" b="1" dirty="0">
                <a:solidFill>
                  <a:srgbClr val="1D1D1A"/>
                </a:solidFill>
                <a:latin typeface="+mj-ea"/>
                <a:ea typeface="+mj-ea"/>
                <a:cs typeface="Futura Medium" panose="020B0602020204020303" pitchFamily="34" charset="-79"/>
              </a:rPr>
              <a:t> 编程本质</a:t>
            </a:r>
            <a:endParaRPr lang="en-US" altLang="zh-CN" sz="9600" b="1" dirty="0">
              <a:solidFill>
                <a:srgbClr val="1D1D1A"/>
              </a:solidFill>
              <a:latin typeface="+mj-ea"/>
              <a:ea typeface="+mj-ea"/>
              <a:cs typeface="Futura Medium" panose="020B0602020204020303" pitchFamily="34" charset="-79"/>
            </a:endParaRP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9CEF341-A009-4040-94C6-2E5C8458E956}"/>
              </a:ext>
            </a:extLst>
          </p:cNvPr>
          <p:cNvSpPr>
            <a:spLocks noGrp="1"/>
          </p:cNvSpPr>
          <p:nvPr>
            <p:ph type="title"/>
          </p:nvPr>
        </p:nvSpPr>
        <p:spPr/>
        <p:txBody>
          <a:bodyPr/>
          <a:lstStyle/>
          <a:p>
            <a:r>
              <a:rPr lang="zh-CN" altLang="en-US" dirty="0"/>
              <a:t>什么是编程模型？什么是执行模型？</a:t>
            </a:r>
          </a:p>
        </p:txBody>
      </p:sp>
      <p:sp>
        <p:nvSpPr>
          <p:cNvPr id="7" name="内容占位符 6">
            <a:extLst>
              <a:ext uri="{FF2B5EF4-FFF2-40B4-BE49-F238E27FC236}">
                <a16:creationId xmlns:a16="http://schemas.microsoft.com/office/drawing/2014/main" id="{729939B7-772D-AB40-ABA6-64555D7F8511}"/>
              </a:ext>
            </a:extLst>
          </p:cNvPr>
          <p:cNvSpPr>
            <a:spLocks noGrp="1"/>
          </p:cNvSpPr>
          <p:nvPr>
            <p:ph sz="half" idx="1"/>
          </p:nvPr>
        </p:nvSpPr>
        <p:spPr/>
        <p:txBody>
          <a:bodyPr/>
          <a:lstStyle/>
          <a:p>
            <a:pPr algn="ctr"/>
            <a:r>
              <a:rPr lang="en-US" altLang="zh-CN" sz="2400" dirty="0"/>
              <a:t>Programming Model (Software)</a:t>
            </a:r>
          </a:p>
        </p:txBody>
      </p:sp>
      <p:sp>
        <p:nvSpPr>
          <p:cNvPr id="11" name="内容占位符 10">
            <a:extLst>
              <a:ext uri="{FF2B5EF4-FFF2-40B4-BE49-F238E27FC236}">
                <a16:creationId xmlns:a16="http://schemas.microsoft.com/office/drawing/2014/main" id="{FBAE33FB-CFBE-E94F-8AFC-2A72B8977612}"/>
              </a:ext>
            </a:extLst>
          </p:cNvPr>
          <p:cNvSpPr>
            <a:spLocks noGrp="1"/>
          </p:cNvSpPr>
          <p:nvPr>
            <p:ph sz="half" idx="10"/>
          </p:nvPr>
        </p:nvSpPr>
        <p:spPr/>
        <p:txBody>
          <a:bodyPr/>
          <a:lstStyle/>
          <a:p>
            <a:pPr algn="ctr"/>
            <a:r>
              <a:rPr lang="en-US" altLang="zh-CN" sz="2400" dirty="0"/>
              <a:t>Execution Model (Hardware)</a:t>
            </a:r>
          </a:p>
          <a:p>
            <a:pPr algn="ctr"/>
            <a:endParaRPr lang="zh-CN" altLang="en-US" sz="2400" dirty="0"/>
          </a:p>
        </p:txBody>
      </p:sp>
      <p:pic>
        <p:nvPicPr>
          <p:cNvPr id="8" name="图片 7">
            <a:extLst>
              <a:ext uri="{FF2B5EF4-FFF2-40B4-BE49-F238E27FC236}">
                <a16:creationId xmlns:a16="http://schemas.microsoft.com/office/drawing/2014/main" id="{3E33F5F7-BBC3-F74E-9A05-CC07D04AD625}"/>
              </a:ext>
            </a:extLst>
          </p:cNvPr>
          <p:cNvPicPr>
            <a:picLocks noChangeAspect="1"/>
          </p:cNvPicPr>
          <p:nvPr/>
        </p:nvPicPr>
        <p:blipFill>
          <a:blip r:embed="rId2"/>
          <a:stretch>
            <a:fillRect/>
          </a:stretch>
        </p:blipFill>
        <p:spPr>
          <a:xfrm>
            <a:off x="1340970" y="2537416"/>
            <a:ext cx="4447110" cy="2964740"/>
          </a:xfrm>
          <a:prstGeom prst="roundRect">
            <a:avLst>
              <a:gd name="adj" fmla="val 2213"/>
            </a:avLst>
          </a:prstGeom>
          <a:solidFill>
            <a:srgbClr val="FFFFFF">
              <a:shade val="85000"/>
            </a:srgbClr>
          </a:solidFill>
          <a:ln>
            <a:noFill/>
          </a:ln>
          <a:effectLst>
            <a:reflection blurRad="12700" stA="38000" endPos="28000" dist="5000" dir="5400000" sy="-100000" algn="bl" rotWithShape="0"/>
          </a:effectLst>
        </p:spPr>
      </p:pic>
      <p:pic>
        <p:nvPicPr>
          <p:cNvPr id="12" name="图片 11">
            <a:extLst>
              <a:ext uri="{FF2B5EF4-FFF2-40B4-BE49-F238E27FC236}">
                <a16:creationId xmlns:a16="http://schemas.microsoft.com/office/drawing/2014/main" id="{9D1BDFC0-BF21-6249-B3C1-58E863B2C99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909473" y="2537416"/>
            <a:ext cx="4320584" cy="2964740"/>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28922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C5D806F-EE40-2147-8875-090C1068ABDD}"/>
              </a:ext>
            </a:extLst>
          </p:cNvPr>
          <p:cNvSpPr>
            <a:spLocks noGrp="1"/>
          </p:cNvSpPr>
          <p:nvPr>
            <p:ph type="title"/>
          </p:nvPr>
        </p:nvSpPr>
        <p:spPr/>
        <p:txBody>
          <a:bodyPr/>
          <a:lstStyle/>
          <a:p>
            <a:r>
              <a:rPr lang="en-US" altLang="zh-CN" dirty="0"/>
              <a:t>Programming Model vs. Hardware Execution Model</a:t>
            </a:r>
            <a:endParaRPr lang="zh-CN" altLang="en-US" dirty="0"/>
          </a:p>
        </p:txBody>
      </p:sp>
      <p:sp>
        <p:nvSpPr>
          <p:cNvPr id="4" name="内容占位符 3">
            <a:extLst>
              <a:ext uri="{FF2B5EF4-FFF2-40B4-BE49-F238E27FC236}">
                <a16:creationId xmlns:a16="http://schemas.microsoft.com/office/drawing/2014/main" id="{F8E6C385-133E-304E-96FE-967397140199}"/>
              </a:ext>
            </a:extLst>
          </p:cNvPr>
          <p:cNvSpPr>
            <a:spLocks noGrp="1"/>
          </p:cNvSpPr>
          <p:nvPr>
            <p:ph sz="half" idx="1"/>
          </p:nvPr>
        </p:nvSpPr>
        <p:spPr/>
        <p:txBody>
          <a:bodyPr/>
          <a:lstStyle/>
          <a:p>
            <a:r>
              <a:rPr lang="en-US" altLang="zh-CN" b="1" dirty="0"/>
              <a:t>Programming Model </a:t>
            </a:r>
            <a:r>
              <a:rPr lang="en-US" altLang="zh-CN" dirty="0"/>
              <a:t>refers to how the programmer expresses the code</a:t>
            </a:r>
          </a:p>
          <a:p>
            <a:r>
              <a:rPr lang="zh-CN" altLang="en-US" b="1" dirty="0"/>
              <a:t>编程模型：</a:t>
            </a:r>
            <a:r>
              <a:rPr lang="zh-CN" altLang="en-US" dirty="0"/>
              <a:t>开发者如何去使用代码、程序去表达需要执行的计算任务</a:t>
            </a:r>
            <a:endParaRPr lang="en-US" altLang="zh-CN" dirty="0"/>
          </a:p>
          <a:p>
            <a:endParaRPr lang="en-US" altLang="zh-CN" dirty="0"/>
          </a:p>
          <a:p>
            <a:r>
              <a:rPr lang="en-US" altLang="zh-CN" b="1" dirty="0"/>
              <a:t>Execution Model </a:t>
            </a:r>
            <a:r>
              <a:rPr lang="en-US" altLang="zh-CN" dirty="0"/>
              <a:t>refers to how the hardware executes the code underneath</a:t>
            </a:r>
          </a:p>
          <a:p>
            <a:r>
              <a:rPr lang="zh-CN" altLang="en-US" b="1" dirty="0"/>
              <a:t>硬件执行模型：</a:t>
            </a:r>
            <a:r>
              <a:rPr lang="zh-CN" altLang="en-US" dirty="0"/>
              <a:t>硬件如何执行代码指令</a:t>
            </a:r>
            <a:endParaRPr lang="en-US" altLang="zh-CN" dirty="0"/>
          </a:p>
        </p:txBody>
      </p:sp>
      <p:sp>
        <p:nvSpPr>
          <p:cNvPr id="5" name="内容占位符 3">
            <a:extLst>
              <a:ext uri="{FF2B5EF4-FFF2-40B4-BE49-F238E27FC236}">
                <a16:creationId xmlns:a16="http://schemas.microsoft.com/office/drawing/2014/main" id="{21B3FA7E-4CD0-8244-AB16-4ED0F705F9E5}"/>
              </a:ext>
            </a:extLst>
          </p:cNvPr>
          <p:cNvSpPr txBox="1">
            <a:spLocks/>
          </p:cNvSpPr>
          <p:nvPr/>
        </p:nvSpPr>
        <p:spPr>
          <a:xfrm>
            <a:off x="586849" y="5139562"/>
            <a:ext cx="10963473" cy="1033903"/>
          </a:xfrm>
          <a:prstGeom prst="rect">
            <a:avLst/>
          </a:prstGeom>
          <a:solidFill>
            <a:schemeClr val="bg1">
              <a:lumMod val="85000"/>
            </a:schemeClr>
          </a:solid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r>
              <a:rPr lang="en-US" altLang="zh-CN" dirty="0"/>
              <a:t>Execution Model can be very different from the Programming Model</a:t>
            </a:r>
            <a:r>
              <a:rPr lang="zh-CN" altLang="en-US" dirty="0"/>
              <a:t>，两者之间的差异会非常大</a:t>
            </a:r>
          </a:p>
        </p:txBody>
      </p:sp>
    </p:spTree>
    <p:extLst>
      <p:ext uri="{BB962C8B-B14F-4D97-AF65-F5344CB8AC3E}">
        <p14:creationId xmlns:p14="http://schemas.microsoft.com/office/powerpoint/2010/main" val="3441892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4C7DEFEE-B010-3844-83C3-846973B206FA}"/>
              </a:ext>
            </a:extLst>
          </p:cNvPr>
          <p:cNvSpPr>
            <a:spLocks noGrp="1"/>
          </p:cNvSpPr>
          <p:nvPr>
            <p:ph sz="half" idx="1"/>
          </p:nvPr>
        </p:nvSpPr>
        <p:spPr/>
        <p:txBody>
          <a:bodyPr>
            <a:normAutofit/>
          </a:bodyPr>
          <a:lstStyle/>
          <a:p>
            <a:pPr>
              <a:lnSpc>
                <a:spcPct val="130000"/>
              </a:lnSpc>
            </a:pPr>
            <a:r>
              <a:rPr lang="en-US" altLang="zh-CN" dirty="0">
                <a:latin typeface="Futura Medium" panose="020B0602020204020303" pitchFamily="34" charset="-79"/>
                <a:cs typeface="Futura Medium" panose="020B0602020204020303" pitchFamily="34" charset="-79"/>
              </a:rPr>
              <a:t>3.</a:t>
            </a:r>
            <a:r>
              <a:rPr lang="zh-CN" altLang="en-US" dirty="0">
                <a:latin typeface="Futura Medium" panose="020B0602020204020303" pitchFamily="34" charset="-79"/>
                <a:cs typeface="Futura Medium" panose="020B0602020204020303" pitchFamily="34" charset="-79"/>
              </a:rPr>
              <a:t> 并行的编程模型</a:t>
            </a:r>
          </a:p>
        </p:txBody>
      </p:sp>
    </p:spTree>
    <p:extLst>
      <p:ext uri="{BB962C8B-B14F-4D97-AF65-F5344CB8AC3E}">
        <p14:creationId xmlns:p14="http://schemas.microsoft.com/office/powerpoint/2010/main" val="2400325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870E0A4-9912-D046-9F74-127C56B790AA}"/>
              </a:ext>
            </a:extLst>
          </p:cNvPr>
          <p:cNvSpPr>
            <a:spLocks noGrp="1"/>
          </p:cNvSpPr>
          <p:nvPr>
            <p:ph type="title"/>
          </p:nvPr>
        </p:nvSpPr>
        <p:spPr/>
        <p:txBody>
          <a:bodyPr/>
          <a:lstStyle/>
          <a:p>
            <a:r>
              <a:rPr lang="zh-CN" altLang="en-US" dirty="0"/>
              <a:t>实现并行的编程方式</a:t>
            </a:r>
          </a:p>
        </p:txBody>
      </p:sp>
      <p:sp>
        <p:nvSpPr>
          <p:cNvPr id="5" name="内容占位符 4">
            <a:extLst>
              <a:ext uri="{FF2B5EF4-FFF2-40B4-BE49-F238E27FC236}">
                <a16:creationId xmlns:a16="http://schemas.microsoft.com/office/drawing/2014/main" id="{4597172E-E55F-F94F-A7EC-D7B0E82F9CEF}"/>
              </a:ext>
            </a:extLst>
          </p:cNvPr>
          <p:cNvSpPr>
            <a:spLocks noGrp="1"/>
          </p:cNvSpPr>
          <p:nvPr>
            <p:ph sz="half" idx="1"/>
          </p:nvPr>
        </p:nvSpPr>
        <p:spPr>
          <a:xfrm>
            <a:off x="623635" y="1360170"/>
            <a:ext cx="10963473" cy="2371002"/>
          </a:xfrm>
        </p:spPr>
        <p:txBody>
          <a:bodyPr/>
          <a:lstStyle/>
          <a:p>
            <a:pPr marL="0" indent="0">
              <a:buNone/>
            </a:pPr>
            <a:r>
              <a:rPr lang="zh-CN" altLang="en-US" dirty="0"/>
              <a:t>使用三种不同的编程模型来看看指令级别的执行方式：</a:t>
            </a:r>
            <a:endParaRPr lang="en-US" altLang="zh-CN" dirty="0"/>
          </a:p>
          <a:p>
            <a:pPr marL="457200" indent="-457200">
              <a:buFont typeface="+mj-lt"/>
              <a:buAutoNum type="arabicPeriod"/>
            </a:pPr>
            <a:r>
              <a:rPr lang="en-US" altLang="zh-CN" dirty="0"/>
              <a:t>Sequential (SISD)</a:t>
            </a:r>
            <a:r>
              <a:rPr lang="zh-CN" altLang="en-US" dirty="0"/>
              <a:t>，利用传统 </a:t>
            </a:r>
            <a:r>
              <a:rPr lang="en-US" altLang="zh-CN" dirty="0"/>
              <a:t>CPU</a:t>
            </a:r>
            <a:r>
              <a:rPr lang="zh-CN" altLang="en-US" dirty="0"/>
              <a:t> 串行执行</a:t>
            </a:r>
            <a:endParaRPr lang="en-US" altLang="zh-CN" dirty="0"/>
          </a:p>
          <a:p>
            <a:pPr marL="457200" indent="-457200">
              <a:buFont typeface="+mj-lt"/>
              <a:buAutoNum type="arabicPeriod"/>
            </a:pPr>
            <a:r>
              <a:rPr lang="en-US" altLang="zh-CN" dirty="0"/>
              <a:t>Data-Parallel (SIMD)</a:t>
            </a:r>
            <a:r>
              <a:rPr lang="zh-CN" altLang="en-US" dirty="0"/>
              <a:t>，现代 </a:t>
            </a:r>
            <a:r>
              <a:rPr lang="en-US" altLang="zh-CN" dirty="0"/>
              <a:t>CPU</a:t>
            </a:r>
            <a:r>
              <a:rPr lang="zh-CN" altLang="en-US" dirty="0"/>
              <a:t> </a:t>
            </a:r>
            <a:r>
              <a:rPr lang="en-US" altLang="zh-CN" dirty="0"/>
              <a:t>&amp;</a:t>
            </a:r>
            <a:r>
              <a:rPr lang="zh-CN" altLang="en-US" dirty="0"/>
              <a:t> </a:t>
            </a:r>
            <a:r>
              <a:rPr lang="en-US" altLang="zh-CN" dirty="0"/>
              <a:t>GPU</a:t>
            </a:r>
            <a:r>
              <a:rPr lang="zh-CN" altLang="en-US" dirty="0"/>
              <a:t> 数据并行执行</a:t>
            </a:r>
            <a:endParaRPr lang="en-US" altLang="zh-CN" dirty="0"/>
          </a:p>
          <a:p>
            <a:pPr marL="457200" indent="-457200">
              <a:buFont typeface="+mj-lt"/>
              <a:buAutoNum type="arabicPeriod"/>
            </a:pPr>
            <a:r>
              <a:rPr lang="en-US" altLang="zh-CN" dirty="0"/>
              <a:t>Multithreaded (MIMD/SPMD)</a:t>
            </a:r>
            <a:r>
              <a:rPr lang="zh-CN" altLang="en-US" dirty="0"/>
              <a:t>，利用特殊超算中心的多线程执行</a:t>
            </a:r>
          </a:p>
        </p:txBody>
      </p:sp>
      <p:pic>
        <p:nvPicPr>
          <p:cNvPr id="3" name="图片 2">
            <a:extLst>
              <a:ext uri="{FF2B5EF4-FFF2-40B4-BE49-F238E27FC236}">
                <a16:creationId xmlns:a16="http://schemas.microsoft.com/office/drawing/2014/main" id="{B3498786-9528-BC4D-A8E0-8D451EBD5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71" y="4048842"/>
            <a:ext cx="5054600" cy="1651000"/>
          </a:xfrm>
          <a:prstGeom prst="rect">
            <a:avLst/>
          </a:prstGeom>
        </p:spPr>
      </p:pic>
    </p:spTree>
    <p:extLst>
      <p:ext uri="{BB962C8B-B14F-4D97-AF65-F5344CB8AC3E}">
        <p14:creationId xmlns:p14="http://schemas.microsoft.com/office/powerpoint/2010/main" val="1482030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33AC8B4-C83B-3F46-B446-2F8210601B4F}"/>
              </a:ext>
            </a:extLst>
          </p:cNvPr>
          <p:cNvSpPr>
            <a:spLocks noGrp="1"/>
          </p:cNvSpPr>
          <p:nvPr>
            <p:ph type="title"/>
          </p:nvPr>
        </p:nvSpPr>
        <p:spPr/>
        <p:txBody>
          <a:bodyPr/>
          <a:lstStyle/>
          <a:p>
            <a:r>
              <a:rPr lang="zh-CN" altLang="en-US" dirty="0"/>
              <a:t>方式</a:t>
            </a:r>
            <a:r>
              <a:rPr lang="en-US" altLang="zh-CN" dirty="0"/>
              <a:t>1: </a:t>
            </a:r>
            <a:r>
              <a:rPr lang="zh-CN" altLang="en-US" dirty="0"/>
              <a:t>串行执行，类似于 </a:t>
            </a:r>
            <a:r>
              <a:rPr lang="en-US" altLang="zh-CN" dirty="0"/>
              <a:t>SISD</a:t>
            </a:r>
            <a:endParaRPr lang="zh-CN" altLang="en-US" dirty="0"/>
          </a:p>
        </p:txBody>
      </p:sp>
      <p:sp>
        <p:nvSpPr>
          <p:cNvPr id="7" name="内容占位符 6">
            <a:extLst>
              <a:ext uri="{FF2B5EF4-FFF2-40B4-BE49-F238E27FC236}">
                <a16:creationId xmlns:a16="http://schemas.microsoft.com/office/drawing/2014/main" id="{9EE44ECC-C708-8D45-9E32-9062856EBAC7}"/>
              </a:ext>
            </a:extLst>
          </p:cNvPr>
          <p:cNvSpPr>
            <a:spLocks noGrp="1"/>
          </p:cNvSpPr>
          <p:nvPr>
            <p:ph sz="half" idx="1"/>
          </p:nvPr>
        </p:nvSpPr>
        <p:spPr>
          <a:xfrm>
            <a:off x="623636" y="1147604"/>
            <a:ext cx="4536943" cy="5207476"/>
          </a:xfrm>
        </p:spPr>
        <p:txBody>
          <a:bodyPr/>
          <a:lstStyle/>
          <a:p>
            <a:pPr marL="457200" indent="-457200">
              <a:buFont typeface="+mj-lt"/>
              <a:buAutoNum type="arabicPeriod"/>
            </a:pPr>
            <a:r>
              <a:rPr lang="zh-CN" altLang="en-US" b="1" dirty="0"/>
              <a:t>流水执行 </a:t>
            </a:r>
            <a:r>
              <a:rPr lang="en-US" altLang="zh-CN" b="1" dirty="0"/>
              <a:t>PPE</a:t>
            </a:r>
          </a:p>
          <a:p>
            <a:pPr lvl="1"/>
            <a:r>
              <a:rPr lang="zh-CN" altLang="en-US" sz="1600" dirty="0"/>
              <a:t>程序执行时</a:t>
            </a:r>
            <a:r>
              <a:rPr lang="en-US" altLang="zh-CN" sz="1600" dirty="0"/>
              <a:t>,</a:t>
            </a:r>
            <a:r>
              <a:rPr lang="zh-CN" altLang="en-US" sz="1600" dirty="0"/>
              <a:t>多条指令重叠进行操作的一种任务分解技术</a:t>
            </a:r>
            <a:endParaRPr lang="en-US" altLang="zh-CN" sz="1600" dirty="0"/>
          </a:p>
          <a:p>
            <a:pPr marL="457200" indent="-457200">
              <a:buFont typeface="+mj-lt"/>
              <a:buAutoNum type="arabicPeriod"/>
            </a:pPr>
            <a:r>
              <a:rPr lang="zh-CN" altLang="en-US" b="1" dirty="0"/>
              <a:t>乱序执行 </a:t>
            </a:r>
            <a:r>
              <a:rPr lang="en-US" altLang="zh-CN" b="1" dirty="0"/>
              <a:t>OOE</a:t>
            </a:r>
          </a:p>
          <a:p>
            <a:pPr lvl="1"/>
            <a:r>
              <a:rPr lang="zh-CN" altLang="en-US" sz="1600" dirty="0"/>
              <a:t>独立的指令执行</a:t>
            </a:r>
            <a:endParaRPr lang="en-US" altLang="zh-CN" sz="1600" dirty="0"/>
          </a:p>
          <a:p>
            <a:pPr lvl="1"/>
            <a:r>
              <a:rPr lang="zh-CN" altLang="en-US" sz="1600" dirty="0"/>
              <a:t>把依赖性指令移到独立指令后</a:t>
            </a:r>
            <a:endParaRPr lang="en-US" altLang="zh-CN" sz="1600" dirty="0"/>
          </a:p>
          <a:p>
            <a:pPr lvl="1"/>
            <a:r>
              <a:rPr lang="zh-CN" altLang="en-US" sz="1600" dirty="0"/>
              <a:t>循环由硬件通过指令动态展开</a:t>
            </a:r>
            <a:endParaRPr lang="en-US" altLang="zh-CN" sz="1600" dirty="0"/>
          </a:p>
          <a:p>
            <a:pPr marL="457200" indent="-457200">
              <a:buFont typeface="+mj-lt"/>
              <a:buAutoNum type="arabicPeriod"/>
            </a:pPr>
            <a:r>
              <a:rPr lang="zh-CN" altLang="en-US" sz="2000" b="1" dirty="0"/>
              <a:t>超长指令集 </a:t>
            </a:r>
            <a:r>
              <a:rPr lang="en-US" altLang="zh-CN" sz="2000" b="1" dirty="0"/>
              <a:t>VLIW</a:t>
            </a:r>
            <a:r>
              <a:rPr lang="zh-CN" altLang="en-US" sz="2000" b="1" dirty="0"/>
              <a:t> 架构</a:t>
            </a:r>
            <a:endParaRPr lang="en-US" altLang="zh-CN" sz="2000" b="1" dirty="0"/>
          </a:p>
          <a:p>
            <a:pPr lvl="1"/>
            <a:r>
              <a:rPr lang="zh-CN" altLang="en-US" sz="1600" dirty="0"/>
              <a:t>把许多条指令连在一起，同一时钟周期执行多条指令，增加运算的速度</a:t>
            </a:r>
            <a:endParaRPr lang="zh-CN" altLang="en-US" dirty="0"/>
          </a:p>
        </p:txBody>
      </p:sp>
      <p:pic>
        <p:nvPicPr>
          <p:cNvPr id="4" name="图片 3">
            <a:extLst>
              <a:ext uri="{FF2B5EF4-FFF2-40B4-BE49-F238E27FC236}">
                <a16:creationId xmlns:a16="http://schemas.microsoft.com/office/drawing/2014/main" id="{C2E62C41-08A2-EA4A-85C3-B3A6DCF782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0164" y="1442244"/>
            <a:ext cx="2082259" cy="4618195"/>
          </a:xfrm>
          <a:prstGeom prst="rect">
            <a:avLst/>
          </a:prstGeom>
        </p:spPr>
      </p:pic>
    </p:spTree>
    <p:extLst>
      <p:ext uri="{BB962C8B-B14F-4D97-AF65-F5344CB8AC3E}">
        <p14:creationId xmlns:p14="http://schemas.microsoft.com/office/powerpoint/2010/main" val="94141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33AC8B4-C83B-3F46-B446-2F8210601B4F}"/>
              </a:ext>
            </a:extLst>
          </p:cNvPr>
          <p:cNvSpPr>
            <a:spLocks noGrp="1"/>
          </p:cNvSpPr>
          <p:nvPr>
            <p:ph type="title"/>
          </p:nvPr>
        </p:nvSpPr>
        <p:spPr/>
        <p:txBody>
          <a:bodyPr/>
          <a:lstStyle/>
          <a:p>
            <a:r>
              <a:rPr lang="zh-CN" altLang="en-US" dirty="0"/>
              <a:t>方式</a:t>
            </a:r>
            <a:r>
              <a:rPr lang="en-US" altLang="zh-CN" dirty="0"/>
              <a:t>1: </a:t>
            </a:r>
            <a:r>
              <a:rPr lang="zh-CN" altLang="en-US" dirty="0"/>
              <a:t>串行执行，类似于 </a:t>
            </a:r>
            <a:r>
              <a:rPr lang="en-US" altLang="zh-CN" dirty="0"/>
              <a:t>SISD</a:t>
            </a:r>
            <a:endParaRPr lang="zh-CN" altLang="en-US" dirty="0"/>
          </a:p>
        </p:txBody>
      </p:sp>
      <p:sp>
        <p:nvSpPr>
          <p:cNvPr id="7" name="内容占位符 6">
            <a:extLst>
              <a:ext uri="{FF2B5EF4-FFF2-40B4-BE49-F238E27FC236}">
                <a16:creationId xmlns:a16="http://schemas.microsoft.com/office/drawing/2014/main" id="{9EE44ECC-C708-8D45-9E32-9062856EBAC7}"/>
              </a:ext>
            </a:extLst>
          </p:cNvPr>
          <p:cNvSpPr>
            <a:spLocks noGrp="1"/>
          </p:cNvSpPr>
          <p:nvPr>
            <p:ph sz="half" idx="1"/>
          </p:nvPr>
        </p:nvSpPr>
        <p:spPr>
          <a:xfrm>
            <a:off x="623635" y="1147604"/>
            <a:ext cx="4715619" cy="5207476"/>
          </a:xfrm>
        </p:spPr>
        <p:txBody>
          <a:bodyPr/>
          <a:lstStyle/>
          <a:p>
            <a:pPr marL="457200" indent="-457200">
              <a:buFont typeface="+mj-lt"/>
              <a:buAutoNum type="arabicPeriod"/>
            </a:pPr>
            <a:r>
              <a:rPr lang="zh-CN" altLang="en-US" b="1" dirty="0"/>
              <a:t>流水执行 </a:t>
            </a:r>
            <a:r>
              <a:rPr lang="en-US" altLang="zh-CN" b="1" dirty="0"/>
              <a:t>PPE</a:t>
            </a:r>
          </a:p>
          <a:p>
            <a:pPr lvl="1"/>
            <a:r>
              <a:rPr lang="zh-CN" altLang="en-US" dirty="0"/>
              <a:t>程序执行时</a:t>
            </a:r>
            <a:r>
              <a:rPr lang="en-US" altLang="zh-CN" dirty="0"/>
              <a:t>,</a:t>
            </a:r>
            <a:r>
              <a:rPr lang="zh-CN" altLang="en-US" dirty="0"/>
              <a:t>多条指令重叠进行操作的一种任务分解技术</a:t>
            </a:r>
            <a:endParaRPr lang="en-US" altLang="zh-CN" dirty="0"/>
          </a:p>
          <a:p>
            <a:pPr marL="457200" indent="-457200">
              <a:buFont typeface="+mj-lt"/>
              <a:buAutoNum type="arabicPeriod"/>
            </a:pPr>
            <a:r>
              <a:rPr lang="zh-CN" altLang="en-US" b="1" dirty="0">
                <a:solidFill>
                  <a:schemeClr val="bg1">
                    <a:lumMod val="75000"/>
                  </a:schemeClr>
                </a:solidFill>
              </a:rPr>
              <a:t>乱序执行 </a:t>
            </a:r>
            <a:r>
              <a:rPr lang="en-US" altLang="zh-CN" b="1" dirty="0">
                <a:solidFill>
                  <a:schemeClr val="bg1">
                    <a:lumMod val="75000"/>
                  </a:schemeClr>
                </a:solidFill>
              </a:rPr>
              <a:t>OOE</a:t>
            </a:r>
          </a:p>
          <a:p>
            <a:pPr lvl="1"/>
            <a:r>
              <a:rPr lang="zh-CN" altLang="en-US" dirty="0">
                <a:solidFill>
                  <a:schemeClr val="bg1">
                    <a:lumMod val="75000"/>
                  </a:schemeClr>
                </a:solidFill>
              </a:rPr>
              <a:t>独立的指令执行</a:t>
            </a:r>
            <a:endParaRPr lang="en-US" altLang="zh-CN" dirty="0">
              <a:solidFill>
                <a:schemeClr val="bg1">
                  <a:lumMod val="75000"/>
                </a:schemeClr>
              </a:solidFill>
            </a:endParaRPr>
          </a:p>
          <a:p>
            <a:pPr lvl="1"/>
            <a:r>
              <a:rPr lang="zh-CN" altLang="en-US" dirty="0">
                <a:solidFill>
                  <a:schemeClr val="bg1">
                    <a:lumMod val="75000"/>
                  </a:schemeClr>
                </a:solidFill>
              </a:rPr>
              <a:t>把依赖性指令移到独立指令后</a:t>
            </a:r>
            <a:endParaRPr lang="en-US" altLang="zh-CN" dirty="0">
              <a:solidFill>
                <a:schemeClr val="bg1">
                  <a:lumMod val="75000"/>
                </a:schemeClr>
              </a:solidFill>
            </a:endParaRPr>
          </a:p>
          <a:p>
            <a:pPr lvl="1"/>
            <a:r>
              <a:rPr lang="zh-CN" altLang="en-US" dirty="0">
                <a:solidFill>
                  <a:schemeClr val="bg1">
                    <a:lumMod val="75000"/>
                  </a:schemeClr>
                </a:solidFill>
              </a:rPr>
              <a:t>循环由硬件通过指令动态展开</a:t>
            </a:r>
            <a:endParaRPr lang="en-US" altLang="zh-CN" dirty="0">
              <a:solidFill>
                <a:schemeClr val="bg1">
                  <a:lumMod val="75000"/>
                </a:schemeClr>
              </a:solidFill>
            </a:endParaRPr>
          </a:p>
          <a:p>
            <a:pPr marL="457200" indent="-457200">
              <a:buFont typeface="+mj-lt"/>
              <a:buAutoNum type="arabicPeriod"/>
            </a:pPr>
            <a:r>
              <a:rPr lang="zh-CN" altLang="en-US" b="1" dirty="0">
                <a:solidFill>
                  <a:schemeClr val="bg1">
                    <a:lumMod val="75000"/>
                  </a:schemeClr>
                </a:solidFill>
              </a:rPr>
              <a:t>超长指令集 </a:t>
            </a:r>
            <a:r>
              <a:rPr lang="en-US" altLang="zh-CN" b="1" dirty="0">
                <a:solidFill>
                  <a:schemeClr val="bg1">
                    <a:lumMod val="75000"/>
                  </a:schemeClr>
                </a:solidFill>
              </a:rPr>
              <a:t>VLIW</a:t>
            </a:r>
            <a:r>
              <a:rPr lang="zh-CN" altLang="en-US" b="1" dirty="0">
                <a:solidFill>
                  <a:schemeClr val="bg1">
                    <a:lumMod val="75000"/>
                  </a:schemeClr>
                </a:solidFill>
              </a:rPr>
              <a:t> 架构</a:t>
            </a:r>
            <a:endParaRPr lang="en-US" altLang="zh-CN" b="1" dirty="0">
              <a:solidFill>
                <a:schemeClr val="bg1">
                  <a:lumMod val="75000"/>
                </a:schemeClr>
              </a:solidFill>
            </a:endParaRPr>
          </a:p>
          <a:p>
            <a:pPr lvl="1"/>
            <a:r>
              <a:rPr lang="zh-CN" altLang="en-US" dirty="0">
                <a:solidFill>
                  <a:schemeClr val="bg1">
                    <a:lumMod val="75000"/>
                  </a:schemeClr>
                </a:solidFill>
              </a:rPr>
              <a:t>把许多条指令连在一起，同一时钟周期执行多条指令，增加运算的速度</a:t>
            </a:r>
            <a:endParaRPr lang="zh-CN" altLang="en-US" sz="2000" dirty="0">
              <a:solidFill>
                <a:schemeClr val="bg1">
                  <a:lumMod val="75000"/>
                </a:schemeClr>
              </a:solidFill>
            </a:endParaRPr>
          </a:p>
        </p:txBody>
      </p:sp>
      <p:pic>
        <p:nvPicPr>
          <p:cNvPr id="12" name="图片 11">
            <a:extLst>
              <a:ext uri="{FF2B5EF4-FFF2-40B4-BE49-F238E27FC236}">
                <a16:creationId xmlns:a16="http://schemas.microsoft.com/office/drawing/2014/main" id="{D731C9FE-58CF-5145-B55C-3E8FEB72F2DC}"/>
              </a:ext>
            </a:extLst>
          </p:cNvPr>
          <p:cNvPicPr>
            <a:picLocks noChangeAspect="1"/>
          </p:cNvPicPr>
          <p:nvPr/>
        </p:nvPicPr>
        <p:blipFill>
          <a:blip r:embed="rId2"/>
          <a:stretch>
            <a:fillRect/>
          </a:stretch>
        </p:blipFill>
        <p:spPr>
          <a:xfrm>
            <a:off x="6658534" y="1970990"/>
            <a:ext cx="4286358" cy="2091625"/>
          </a:xfrm>
          <a:prstGeom prst="rect">
            <a:avLst/>
          </a:prstGeom>
        </p:spPr>
      </p:pic>
      <p:pic>
        <p:nvPicPr>
          <p:cNvPr id="13" name="图片 12">
            <a:extLst>
              <a:ext uri="{FF2B5EF4-FFF2-40B4-BE49-F238E27FC236}">
                <a16:creationId xmlns:a16="http://schemas.microsoft.com/office/drawing/2014/main" id="{6BD821E8-08E9-1E4D-A105-BE57D61EB5CD}"/>
              </a:ext>
            </a:extLst>
          </p:cNvPr>
          <p:cNvPicPr>
            <a:picLocks noChangeAspect="1"/>
          </p:cNvPicPr>
          <p:nvPr/>
        </p:nvPicPr>
        <p:blipFill>
          <a:blip r:embed="rId3"/>
          <a:stretch>
            <a:fillRect/>
          </a:stretch>
        </p:blipFill>
        <p:spPr>
          <a:xfrm>
            <a:off x="6658534" y="4207961"/>
            <a:ext cx="4286358" cy="2091625"/>
          </a:xfrm>
          <a:prstGeom prst="rect">
            <a:avLst/>
          </a:prstGeom>
        </p:spPr>
      </p:pic>
      <p:pic>
        <p:nvPicPr>
          <p:cNvPr id="14" name="图片 13">
            <a:extLst>
              <a:ext uri="{FF2B5EF4-FFF2-40B4-BE49-F238E27FC236}">
                <a16:creationId xmlns:a16="http://schemas.microsoft.com/office/drawing/2014/main" id="{88C2C318-0784-DF43-A2E0-603239157229}"/>
              </a:ext>
            </a:extLst>
          </p:cNvPr>
          <p:cNvPicPr>
            <a:picLocks noChangeAspect="1"/>
          </p:cNvPicPr>
          <p:nvPr/>
        </p:nvPicPr>
        <p:blipFill>
          <a:blip r:embed="rId4"/>
          <a:stretch>
            <a:fillRect/>
          </a:stretch>
        </p:blipFill>
        <p:spPr>
          <a:xfrm>
            <a:off x="6702724" y="1236454"/>
            <a:ext cx="4197979" cy="589190"/>
          </a:xfrm>
          <a:prstGeom prst="rect">
            <a:avLst/>
          </a:prstGeom>
        </p:spPr>
      </p:pic>
    </p:spTree>
    <p:extLst>
      <p:ext uri="{BB962C8B-B14F-4D97-AF65-F5344CB8AC3E}">
        <p14:creationId xmlns:p14="http://schemas.microsoft.com/office/powerpoint/2010/main" val="2344384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33AC8B4-C83B-3F46-B446-2F8210601B4F}"/>
              </a:ext>
            </a:extLst>
          </p:cNvPr>
          <p:cNvSpPr>
            <a:spLocks noGrp="1"/>
          </p:cNvSpPr>
          <p:nvPr>
            <p:ph type="title"/>
          </p:nvPr>
        </p:nvSpPr>
        <p:spPr/>
        <p:txBody>
          <a:bodyPr/>
          <a:lstStyle/>
          <a:p>
            <a:r>
              <a:rPr lang="zh-CN" altLang="en-US" dirty="0"/>
              <a:t>方式</a:t>
            </a:r>
            <a:r>
              <a:rPr lang="en-US" altLang="zh-CN" dirty="0"/>
              <a:t>1: </a:t>
            </a:r>
            <a:r>
              <a:rPr lang="zh-CN" altLang="en-US" dirty="0"/>
              <a:t>串行执行，类似于 </a:t>
            </a:r>
            <a:r>
              <a:rPr lang="en-US" altLang="zh-CN" dirty="0"/>
              <a:t>SISD</a:t>
            </a:r>
            <a:endParaRPr lang="zh-CN" altLang="en-US" dirty="0"/>
          </a:p>
        </p:txBody>
      </p:sp>
      <p:sp>
        <p:nvSpPr>
          <p:cNvPr id="9" name="内容占位符 6">
            <a:extLst>
              <a:ext uri="{FF2B5EF4-FFF2-40B4-BE49-F238E27FC236}">
                <a16:creationId xmlns:a16="http://schemas.microsoft.com/office/drawing/2014/main" id="{40F8A07A-7BB1-0C43-9AE7-AA1403297E0B}"/>
              </a:ext>
            </a:extLst>
          </p:cNvPr>
          <p:cNvSpPr>
            <a:spLocks noGrp="1"/>
          </p:cNvSpPr>
          <p:nvPr>
            <p:ph sz="half" idx="1"/>
          </p:nvPr>
        </p:nvSpPr>
        <p:spPr>
          <a:xfrm>
            <a:off x="623635" y="1147604"/>
            <a:ext cx="4326737" cy="5207476"/>
          </a:xfrm>
        </p:spPr>
        <p:txBody>
          <a:bodyPr/>
          <a:lstStyle/>
          <a:p>
            <a:pPr marL="457200" indent="-457200">
              <a:buFont typeface="+mj-lt"/>
              <a:buAutoNum type="arabicPeriod"/>
            </a:pPr>
            <a:r>
              <a:rPr lang="zh-CN" altLang="en-US" b="1" dirty="0">
                <a:solidFill>
                  <a:schemeClr val="bg1">
                    <a:lumMod val="75000"/>
                  </a:schemeClr>
                </a:solidFill>
              </a:rPr>
              <a:t>流水执行 </a:t>
            </a:r>
            <a:r>
              <a:rPr lang="en-US" altLang="zh-CN" b="1" dirty="0">
                <a:solidFill>
                  <a:schemeClr val="bg1">
                    <a:lumMod val="75000"/>
                  </a:schemeClr>
                </a:solidFill>
              </a:rPr>
              <a:t>PPE</a:t>
            </a:r>
          </a:p>
          <a:p>
            <a:pPr lvl="1"/>
            <a:r>
              <a:rPr lang="zh-CN" altLang="en-US" dirty="0">
                <a:solidFill>
                  <a:schemeClr val="bg1">
                    <a:lumMod val="75000"/>
                  </a:schemeClr>
                </a:solidFill>
              </a:rPr>
              <a:t>程序执行时</a:t>
            </a:r>
            <a:r>
              <a:rPr lang="en-US" altLang="zh-CN" dirty="0">
                <a:solidFill>
                  <a:schemeClr val="bg1">
                    <a:lumMod val="75000"/>
                  </a:schemeClr>
                </a:solidFill>
              </a:rPr>
              <a:t>,</a:t>
            </a:r>
            <a:r>
              <a:rPr lang="zh-CN" altLang="en-US" dirty="0">
                <a:solidFill>
                  <a:schemeClr val="bg1">
                    <a:lumMod val="75000"/>
                  </a:schemeClr>
                </a:solidFill>
              </a:rPr>
              <a:t>多条指令重叠进行操作的一种任务分解技术</a:t>
            </a:r>
            <a:endParaRPr lang="en-US" altLang="zh-CN" dirty="0">
              <a:solidFill>
                <a:schemeClr val="bg1">
                  <a:lumMod val="75000"/>
                </a:schemeClr>
              </a:solidFill>
            </a:endParaRPr>
          </a:p>
          <a:p>
            <a:pPr marL="457200" indent="-457200">
              <a:buFont typeface="+mj-lt"/>
              <a:buAutoNum type="arabicPeriod"/>
            </a:pPr>
            <a:r>
              <a:rPr lang="zh-CN" altLang="en-US" b="1" dirty="0">
                <a:solidFill>
                  <a:srgbClr val="1D1D1A"/>
                </a:solidFill>
              </a:rPr>
              <a:t>乱序执行 </a:t>
            </a:r>
            <a:r>
              <a:rPr lang="en-US" altLang="zh-CN" b="1" dirty="0">
                <a:solidFill>
                  <a:srgbClr val="1D1D1A"/>
                </a:solidFill>
              </a:rPr>
              <a:t>OOE</a:t>
            </a:r>
          </a:p>
          <a:p>
            <a:pPr lvl="1"/>
            <a:r>
              <a:rPr lang="zh-CN" altLang="en-US" dirty="0">
                <a:solidFill>
                  <a:srgbClr val="1D1D1A"/>
                </a:solidFill>
              </a:rPr>
              <a:t>独立的指令执行</a:t>
            </a:r>
            <a:endParaRPr lang="en-US" altLang="zh-CN" dirty="0">
              <a:solidFill>
                <a:srgbClr val="1D1D1A"/>
              </a:solidFill>
            </a:endParaRPr>
          </a:p>
          <a:p>
            <a:pPr lvl="1"/>
            <a:r>
              <a:rPr lang="zh-CN" altLang="en-US" dirty="0">
                <a:solidFill>
                  <a:srgbClr val="1D1D1A"/>
                </a:solidFill>
              </a:rPr>
              <a:t>把依赖性指令移到独立指令后</a:t>
            </a:r>
            <a:endParaRPr lang="en-US" altLang="zh-CN" dirty="0">
              <a:solidFill>
                <a:srgbClr val="1D1D1A"/>
              </a:solidFill>
            </a:endParaRPr>
          </a:p>
          <a:p>
            <a:pPr lvl="1"/>
            <a:r>
              <a:rPr lang="zh-CN" altLang="en-US" dirty="0">
                <a:solidFill>
                  <a:srgbClr val="1D1D1A"/>
                </a:solidFill>
              </a:rPr>
              <a:t>循环由硬件通过指令动态展开</a:t>
            </a:r>
            <a:endParaRPr lang="en-US" altLang="zh-CN" dirty="0">
              <a:solidFill>
                <a:srgbClr val="1D1D1A"/>
              </a:solidFill>
            </a:endParaRPr>
          </a:p>
          <a:p>
            <a:pPr marL="457200" indent="-457200">
              <a:buFont typeface="+mj-lt"/>
              <a:buAutoNum type="arabicPeriod"/>
            </a:pPr>
            <a:r>
              <a:rPr lang="zh-CN" altLang="en-US" b="1" dirty="0">
                <a:solidFill>
                  <a:schemeClr val="bg1">
                    <a:lumMod val="75000"/>
                  </a:schemeClr>
                </a:solidFill>
              </a:rPr>
              <a:t>超长指令集 </a:t>
            </a:r>
            <a:r>
              <a:rPr lang="en-US" altLang="zh-CN" b="1" dirty="0">
                <a:solidFill>
                  <a:schemeClr val="bg1">
                    <a:lumMod val="75000"/>
                  </a:schemeClr>
                </a:solidFill>
              </a:rPr>
              <a:t>VLIW</a:t>
            </a:r>
            <a:r>
              <a:rPr lang="zh-CN" altLang="en-US" b="1" dirty="0">
                <a:solidFill>
                  <a:schemeClr val="bg1">
                    <a:lumMod val="75000"/>
                  </a:schemeClr>
                </a:solidFill>
              </a:rPr>
              <a:t> 架构</a:t>
            </a:r>
            <a:endParaRPr lang="en-US" altLang="zh-CN" b="1" dirty="0">
              <a:solidFill>
                <a:schemeClr val="bg1">
                  <a:lumMod val="75000"/>
                </a:schemeClr>
              </a:solidFill>
            </a:endParaRPr>
          </a:p>
          <a:p>
            <a:pPr lvl="1"/>
            <a:r>
              <a:rPr lang="zh-CN" altLang="en-US" dirty="0">
                <a:solidFill>
                  <a:schemeClr val="bg1">
                    <a:lumMod val="75000"/>
                  </a:schemeClr>
                </a:solidFill>
              </a:rPr>
              <a:t>把许多条指令连在一起，同一时钟周期执行多条指令，增加运算的速度</a:t>
            </a:r>
            <a:endParaRPr lang="zh-CN" altLang="en-US" sz="2000" dirty="0">
              <a:solidFill>
                <a:schemeClr val="bg1">
                  <a:lumMod val="75000"/>
                </a:schemeClr>
              </a:solidFill>
            </a:endParaRPr>
          </a:p>
        </p:txBody>
      </p:sp>
      <p:pic>
        <p:nvPicPr>
          <p:cNvPr id="10" name="图片 9">
            <a:extLst>
              <a:ext uri="{FF2B5EF4-FFF2-40B4-BE49-F238E27FC236}">
                <a16:creationId xmlns:a16="http://schemas.microsoft.com/office/drawing/2014/main" id="{61BB0E1B-47AC-A842-B33D-2B4E07920BA4}"/>
              </a:ext>
            </a:extLst>
          </p:cNvPr>
          <p:cNvPicPr>
            <a:picLocks noChangeAspect="1"/>
          </p:cNvPicPr>
          <p:nvPr/>
        </p:nvPicPr>
        <p:blipFill>
          <a:blip r:embed="rId2"/>
          <a:stretch>
            <a:fillRect/>
          </a:stretch>
        </p:blipFill>
        <p:spPr>
          <a:xfrm>
            <a:off x="5370786" y="1618421"/>
            <a:ext cx="6216322" cy="1810579"/>
          </a:xfrm>
          <a:prstGeom prst="rect">
            <a:avLst/>
          </a:prstGeom>
        </p:spPr>
      </p:pic>
      <p:pic>
        <p:nvPicPr>
          <p:cNvPr id="11" name="图片 10">
            <a:extLst>
              <a:ext uri="{FF2B5EF4-FFF2-40B4-BE49-F238E27FC236}">
                <a16:creationId xmlns:a16="http://schemas.microsoft.com/office/drawing/2014/main" id="{5258DF27-F8F0-6242-87A3-9963B2D6E1A2}"/>
              </a:ext>
            </a:extLst>
          </p:cNvPr>
          <p:cNvPicPr>
            <a:picLocks noChangeAspect="1"/>
          </p:cNvPicPr>
          <p:nvPr/>
        </p:nvPicPr>
        <p:blipFill>
          <a:blip r:embed="rId3"/>
          <a:stretch>
            <a:fillRect/>
          </a:stretch>
        </p:blipFill>
        <p:spPr>
          <a:xfrm>
            <a:off x="5370786" y="3968969"/>
            <a:ext cx="6216322" cy="1810579"/>
          </a:xfrm>
          <a:prstGeom prst="rect">
            <a:avLst/>
          </a:prstGeom>
        </p:spPr>
      </p:pic>
    </p:spTree>
    <p:extLst>
      <p:ext uri="{BB962C8B-B14F-4D97-AF65-F5344CB8AC3E}">
        <p14:creationId xmlns:p14="http://schemas.microsoft.com/office/powerpoint/2010/main" val="3230438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33AC8B4-C83B-3F46-B446-2F8210601B4F}"/>
              </a:ext>
            </a:extLst>
          </p:cNvPr>
          <p:cNvSpPr>
            <a:spLocks noGrp="1"/>
          </p:cNvSpPr>
          <p:nvPr>
            <p:ph type="title"/>
          </p:nvPr>
        </p:nvSpPr>
        <p:spPr/>
        <p:txBody>
          <a:bodyPr/>
          <a:lstStyle/>
          <a:p>
            <a:r>
              <a:rPr lang="zh-CN" altLang="en-US" dirty="0"/>
              <a:t>方式</a:t>
            </a:r>
            <a:r>
              <a:rPr lang="en-US" altLang="zh-CN" dirty="0"/>
              <a:t>1: </a:t>
            </a:r>
            <a:r>
              <a:rPr lang="zh-CN" altLang="en-US" dirty="0"/>
              <a:t>串行执行，类似于 </a:t>
            </a:r>
            <a:r>
              <a:rPr lang="en-US" altLang="zh-CN" dirty="0"/>
              <a:t>SISD</a:t>
            </a:r>
            <a:endParaRPr lang="zh-CN" altLang="en-US" dirty="0"/>
          </a:p>
        </p:txBody>
      </p:sp>
      <p:sp>
        <p:nvSpPr>
          <p:cNvPr id="7" name="内容占位符 6">
            <a:extLst>
              <a:ext uri="{FF2B5EF4-FFF2-40B4-BE49-F238E27FC236}">
                <a16:creationId xmlns:a16="http://schemas.microsoft.com/office/drawing/2014/main" id="{9EE44ECC-C708-8D45-9E32-9062856EBAC7}"/>
              </a:ext>
            </a:extLst>
          </p:cNvPr>
          <p:cNvSpPr>
            <a:spLocks noGrp="1"/>
          </p:cNvSpPr>
          <p:nvPr>
            <p:ph sz="half" idx="1"/>
          </p:nvPr>
        </p:nvSpPr>
        <p:spPr>
          <a:xfrm>
            <a:off x="623636" y="1147604"/>
            <a:ext cx="4536943" cy="5207476"/>
          </a:xfrm>
        </p:spPr>
        <p:txBody>
          <a:bodyPr/>
          <a:lstStyle/>
          <a:p>
            <a:pPr marL="457200" indent="-457200">
              <a:buFont typeface="+mj-lt"/>
              <a:buAutoNum type="arabicPeriod"/>
            </a:pPr>
            <a:r>
              <a:rPr lang="zh-CN" altLang="en-US" b="1" dirty="0">
                <a:solidFill>
                  <a:schemeClr val="bg1">
                    <a:lumMod val="75000"/>
                  </a:schemeClr>
                </a:solidFill>
              </a:rPr>
              <a:t>流水执行 </a:t>
            </a:r>
            <a:r>
              <a:rPr lang="en-US" altLang="zh-CN" b="1" dirty="0">
                <a:solidFill>
                  <a:schemeClr val="bg1">
                    <a:lumMod val="75000"/>
                  </a:schemeClr>
                </a:solidFill>
              </a:rPr>
              <a:t>PPE</a:t>
            </a:r>
          </a:p>
          <a:p>
            <a:pPr lvl="1"/>
            <a:r>
              <a:rPr lang="zh-CN" altLang="en-US" dirty="0">
                <a:solidFill>
                  <a:schemeClr val="bg1">
                    <a:lumMod val="75000"/>
                  </a:schemeClr>
                </a:solidFill>
              </a:rPr>
              <a:t>程序执行时</a:t>
            </a:r>
            <a:r>
              <a:rPr lang="en-US" altLang="zh-CN" dirty="0">
                <a:solidFill>
                  <a:schemeClr val="bg1">
                    <a:lumMod val="75000"/>
                  </a:schemeClr>
                </a:solidFill>
              </a:rPr>
              <a:t>,</a:t>
            </a:r>
            <a:r>
              <a:rPr lang="zh-CN" altLang="en-US" dirty="0">
                <a:solidFill>
                  <a:schemeClr val="bg1">
                    <a:lumMod val="75000"/>
                  </a:schemeClr>
                </a:solidFill>
              </a:rPr>
              <a:t>多条指令重叠进行操作的一种任务分解技术</a:t>
            </a:r>
            <a:endParaRPr lang="en-US" altLang="zh-CN" dirty="0">
              <a:solidFill>
                <a:schemeClr val="bg1">
                  <a:lumMod val="75000"/>
                </a:schemeClr>
              </a:solidFill>
            </a:endParaRPr>
          </a:p>
          <a:p>
            <a:pPr marL="457200" indent="-457200">
              <a:buFont typeface="+mj-lt"/>
              <a:buAutoNum type="arabicPeriod"/>
            </a:pPr>
            <a:r>
              <a:rPr lang="zh-CN" altLang="en-US" b="1" dirty="0">
                <a:solidFill>
                  <a:schemeClr val="bg1">
                    <a:lumMod val="75000"/>
                  </a:schemeClr>
                </a:solidFill>
              </a:rPr>
              <a:t>乱序执行 </a:t>
            </a:r>
            <a:r>
              <a:rPr lang="en-US" altLang="zh-CN" b="1" dirty="0">
                <a:solidFill>
                  <a:schemeClr val="bg1">
                    <a:lumMod val="75000"/>
                  </a:schemeClr>
                </a:solidFill>
              </a:rPr>
              <a:t>OOE</a:t>
            </a:r>
          </a:p>
          <a:p>
            <a:pPr lvl="1"/>
            <a:r>
              <a:rPr lang="zh-CN" altLang="en-US" dirty="0">
                <a:solidFill>
                  <a:schemeClr val="bg1">
                    <a:lumMod val="75000"/>
                  </a:schemeClr>
                </a:solidFill>
              </a:rPr>
              <a:t>独立的指令执行</a:t>
            </a:r>
            <a:endParaRPr lang="en-US" altLang="zh-CN" dirty="0">
              <a:solidFill>
                <a:schemeClr val="bg1">
                  <a:lumMod val="75000"/>
                </a:schemeClr>
              </a:solidFill>
            </a:endParaRPr>
          </a:p>
          <a:p>
            <a:pPr lvl="1"/>
            <a:r>
              <a:rPr lang="zh-CN" altLang="en-US" dirty="0">
                <a:solidFill>
                  <a:schemeClr val="bg1">
                    <a:lumMod val="75000"/>
                  </a:schemeClr>
                </a:solidFill>
              </a:rPr>
              <a:t>把依赖性指令移到独立指令后</a:t>
            </a:r>
            <a:endParaRPr lang="en-US" altLang="zh-CN" dirty="0">
              <a:solidFill>
                <a:schemeClr val="bg1">
                  <a:lumMod val="75000"/>
                </a:schemeClr>
              </a:solidFill>
            </a:endParaRPr>
          </a:p>
          <a:p>
            <a:pPr lvl="1"/>
            <a:r>
              <a:rPr lang="zh-CN" altLang="en-US" dirty="0">
                <a:solidFill>
                  <a:schemeClr val="bg1">
                    <a:lumMod val="75000"/>
                  </a:schemeClr>
                </a:solidFill>
              </a:rPr>
              <a:t>循环由硬件通过指令动态展开</a:t>
            </a:r>
            <a:endParaRPr lang="en-US" altLang="zh-CN" dirty="0">
              <a:solidFill>
                <a:schemeClr val="bg1">
                  <a:lumMod val="75000"/>
                </a:schemeClr>
              </a:solidFill>
            </a:endParaRPr>
          </a:p>
          <a:p>
            <a:pPr marL="457200" indent="-457200">
              <a:buFont typeface="+mj-lt"/>
              <a:buAutoNum type="arabicPeriod"/>
            </a:pPr>
            <a:r>
              <a:rPr lang="zh-CN" altLang="en-US" sz="2000" b="1" dirty="0"/>
              <a:t>超长指令集 </a:t>
            </a:r>
            <a:r>
              <a:rPr lang="en-US" altLang="zh-CN" sz="2000" b="1" dirty="0"/>
              <a:t>VLIW</a:t>
            </a:r>
            <a:r>
              <a:rPr lang="zh-CN" altLang="en-US" sz="2000" b="1" dirty="0"/>
              <a:t> 架构</a:t>
            </a:r>
            <a:endParaRPr lang="en-US" altLang="zh-CN" sz="2000" b="1" dirty="0"/>
          </a:p>
          <a:p>
            <a:pPr lvl="1"/>
            <a:r>
              <a:rPr lang="zh-CN" altLang="en-US" dirty="0"/>
              <a:t>把许多条指令连在一起，同一时钟周期执行多条指令，增加运算的速度</a:t>
            </a:r>
            <a:endParaRPr lang="zh-CN" altLang="en-US" sz="2000" dirty="0"/>
          </a:p>
        </p:txBody>
      </p:sp>
      <p:pic>
        <p:nvPicPr>
          <p:cNvPr id="3" name="图片 2">
            <a:extLst>
              <a:ext uri="{FF2B5EF4-FFF2-40B4-BE49-F238E27FC236}">
                <a16:creationId xmlns:a16="http://schemas.microsoft.com/office/drawing/2014/main" id="{0C80976D-C51B-8C4F-A4E6-AEDB937812A9}"/>
              </a:ext>
            </a:extLst>
          </p:cNvPr>
          <p:cNvPicPr>
            <a:picLocks noChangeAspect="1"/>
          </p:cNvPicPr>
          <p:nvPr/>
        </p:nvPicPr>
        <p:blipFill>
          <a:blip r:embed="rId2"/>
          <a:stretch>
            <a:fillRect/>
          </a:stretch>
        </p:blipFill>
        <p:spPr>
          <a:xfrm>
            <a:off x="5391807" y="2317150"/>
            <a:ext cx="6002644" cy="2499925"/>
          </a:xfrm>
          <a:prstGeom prst="rect">
            <a:avLst/>
          </a:prstGeom>
        </p:spPr>
      </p:pic>
    </p:spTree>
    <p:extLst>
      <p:ext uri="{BB962C8B-B14F-4D97-AF65-F5344CB8AC3E}">
        <p14:creationId xmlns:p14="http://schemas.microsoft.com/office/powerpoint/2010/main" val="415185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CFBF7BA-F791-874B-B8CF-3D599CE63EE0}"/>
              </a:ext>
            </a:extLst>
          </p:cNvPr>
          <p:cNvSpPr>
            <a:spLocks noGrp="1"/>
          </p:cNvSpPr>
          <p:nvPr>
            <p:ph type="title"/>
          </p:nvPr>
        </p:nvSpPr>
        <p:spPr/>
        <p:txBody>
          <a:bodyPr/>
          <a:lstStyle/>
          <a:p>
            <a:r>
              <a:rPr lang="zh-CN" altLang="en-US" dirty="0"/>
              <a:t>方式</a:t>
            </a:r>
            <a:r>
              <a:rPr lang="en-US" altLang="zh-CN" dirty="0"/>
              <a:t>2: </a:t>
            </a:r>
            <a:r>
              <a:rPr lang="zh-CN" altLang="en-US" dirty="0"/>
              <a:t>数据并行</a:t>
            </a:r>
            <a:r>
              <a:rPr lang="en-US" altLang="zh-CN" dirty="0"/>
              <a:t>,</a:t>
            </a:r>
            <a:r>
              <a:rPr lang="zh-CN" altLang="en-US" dirty="0"/>
              <a:t> </a:t>
            </a:r>
            <a:r>
              <a:rPr lang="en-US" altLang="zh-CN" dirty="0"/>
              <a:t>SIMD</a:t>
            </a:r>
            <a:endParaRPr lang="zh-CN" altLang="en-US" dirty="0"/>
          </a:p>
        </p:txBody>
      </p:sp>
      <p:sp>
        <p:nvSpPr>
          <p:cNvPr id="6" name="内容占位符 5">
            <a:extLst>
              <a:ext uri="{FF2B5EF4-FFF2-40B4-BE49-F238E27FC236}">
                <a16:creationId xmlns:a16="http://schemas.microsoft.com/office/drawing/2014/main" id="{A2C53EAD-8086-AB44-9142-3064D77A243A}"/>
              </a:ext>
            </a:extLst>
          </p:cNvPr>
          <p:cNvSpPr>
            <a:spLocks noGrp="1"/>
          </p:cNvSpPr>
          <p:nvPr>
            <p:ph sz="half" idx="1"/>
          </p:nvPr>
        </p:nvSpPr>
        <p:spPr/>
        <p:txBody>
          <a:bodyPr/>
          <a:lstStyle/>
          <a:p>
            <a:r>
              <a:rPr lang="zh-CN" altLang="en-US" dirty="0"/>
              <a:t>通过循环中的每个迭代独立实现：</a:t>
            </a:r>
            <a:endParaRPr lang="en-US" altLang="zh-CN" dirty="0"/>
          </a:p>
          <a:p>
            <a:pPr lvl="1"/>
            <a:r>
              <a:rPr lang="zh-CN" altLang="en-US" b="1" dirty="0"/>
              <a:t>程序上：</a:t>
            </a:r>
            <a:r>
              <a:rPr lang="zh-CN" altLang="en-US" dirty="0"/>
              <a:t>程序员编写</a:t>
            </a:r>
            <a:r>
              <a:rPr lang="en-US" altLang="zh-CN" dirty="0"/>
              <a:t>SIMD</a:t>
            </a:r>
            <a:r>
              <a:rPr lang="zh-CN" altLang="en-US" dirty="0"/>
              <a:t>指令或编译器生成</a:t>
            </a:r>
            <a:r>
              <a:rPr lang="en-US" altLang="zh-CN" dirty="0"/>
              <a:t>SIMD</a:t>
            </a:r>
            <a:r>
              <a:rPr lang="zh-CN" altLang="en-US" dirty="0"/>
              <a:t>指令，在不同数据的迭代中执行相同指令。</a:t>
            </a:r>
            <a:endParaRPr lang="en-US" altLang="zh-CN" dirty="0"/>
          </a:p>
          <a:p>
            <a:pPr lvl="1"/>
            <a:r>
              <a:rPr lang="zh-CN" altLang="en-US" b="1" dirty="0"/>
              <a:t>硬件上：</a:t>
            </a:r>
            <a:r>
              <a:rPr lang="zh-CN" altLang="en-US" dirty="0"/>
              <a:t>通过提供 </a:t>
            </a:r>
            <a:r>
              <a:rPr lang="en-US" altLang="zh-CN" dirty="0"/>
              <a:t>SIMD</a:t>
            </a:r>
            <a:r>
              <a:rPr lang="zh-CN" altLang="en-US" dirty="0"/>
              <a:t> 较宽的 </a:t>
            </a:r>
            <a:r>
              <a:rPr lang="en-US" altLang="zh-CN" dirty="0"/>
              <a:t>ALU</a:t>
            </a:r>
            <a:r>
              <a:rPr lang="zh-CN" altLang="en-US" dirty="0"/>
              <a:t> 执行单元</a:t>
            </a:r>
          </a:p>
        </p:txBody>
      </p:sp>
      <p:pic>
        <p:nvPicPr>
          <p:cNvPr id="3" name="图片 2">
            <a:extLst>
              <a:ext uri="{FF2B5EF4-FFF2-40B4-BE49-F238E27FC236}">
                <a16:creationId xmlns:a16="http://schemas.microsoft.com/office/drawing/2014/main" id="{F716C2B8-9696-8341-91AF-67E0FE1E72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8521" y="3354333"/>
            <a:ext cx="8013700" cy="2755900"/>
          </a:xfrm>
          <a:prstGeom prst="rect">
            <a:avLst/>
          </a:prstGeom>
        </p:spPr>
      </p:pic>
    </p:spTree>
    <p:extLst>
      <p:ext uri="{BB962C8B-B14F-4D97-AF65-F5344CB8AC3E}">
        <p14:creationId xmlns:p14="http://schemas.microsoft.com/office/powerpoint/2010/main" val="3588743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820F707-D1F6-5B45-B590-51B9627B6B27}"/>
              </a:ext>
            </a:extLst>
          </p:cNvPr>
          <p:cNvSpPr>
            <a:spLocks noGrp="1"/>
          </p:cNvSpPr>
          <p:nvPr>
            <p:ph type="title"/>
          </p:nvPr>
        </p:nvSpPr>
        <p:spPr/>
        <p:txBody>
          <a:bodyPr/>
          <a:lstStyle/>
          <a:p>
            <a:r>
              <a:rPr lang="zh-CN" altLang="en-US" dirty="0"/>
              <a:t>方式</a:t>
            </a:r>
            <a:r>
              <a:rPr lang="en-US" altLang="zh-CN" dirty="0"/>
              <a:t>3: </a:t>
            </a:r>
            <a:r>
              <a:rPr lang="zh-CN" altLang="en-US" dirty="0"/>
              <a:t>多线程，</a:t>
            </a:r>
            <a:r>
              <a:rPr lang="en-US" altLang="zh-CN" dirty="0"/>
              <a:t>SIMD</a:t>
            </a:r>
            <a:endParaRPr lang="zh-CN" altLang="en-US" dirty="0"/>
          </a:p>
        </p:txBody>
      </p:sp>
      <p:sp>
        <p:nvSpPr>
          <p:cNvPr id="5" name="内容占位符 4">
            <a:extLst>
              <a:ext uri="{FF2B5EF4-FFF2-40B4-BE49-F238E27FC236}">
                <a16:creationId xmlns:a16="http://schemas.microsoft.com/office/drawing/2014/main" id="{C3886F7C-D793-6246-9B4C-CDA1835BFC5D}"/>
              </a:ext>
            </a:extLst>
          </p:cNvPr>
          <p:cNvSpPr>
            <a:spLocks noGrp="1"/>
          </p:cNvSpPr>
          <p:nvPr>
            <p:ph sz="half" idx="1"/>
          </p:nvPr>
        </p:nvSpPr>
        <p:spPr/>
        <p:txBody>
          <a:bodyPr/>
          <a:lstStyle/>
          <a:p>
            <a:r>
              <a:rPr lang="zh-CN" altLang="en-US" dirty="0"/>
              <a:t>通过循环中的每个迭代独立实现：</a:t>
            </a:r>
            <a:endParaRPr lang="en-US" altLang="zh-CN" dirty="0"/>
          </a:p>
          <a:p>
            <a:pPr lvl="1"/>
            <a:r>
              <a:rPr lang="zh-CN" altLang="en-US" dirty="0"/>
              <a:t>程序上：程序员或编译器生成线程来执行每次迭代，使得每个线程在不同的数据上执行相同的计算</a:t>
            </a:r>
            <a:endParaRPr lang="en-US" altLang="zh-CN" dirty="0"/>
          </a:p>
          <a:p>
            <a:pPr lvl="1"/>
            <a:r>
              <a:rPr lang="en-US" altLang="zh-CN" dirty="0"/>
              <a:t>SIMT</a:t>
            </a:r>
            <a:r>
              <a:rPr lang="zh-CN" altLang="en-US" dirty="0"/>
              <a:t> 独立的线程管理硬件来使能硬件处理方式</a:t>
            </a:r>
          </a:p>
        </p:txBody>
      </p:sp>
      <p:pic>
        <p:nvPicPr>
          <p:cNvPr id="3" name="图片 2">
            <a:extLst>
              <a:ext uri="{FF2B5EF4-FFF2-40B4-BE49-F238E27FC236}">
                <a16:creationId xmlns:a16="http://schemas.microsoft.com/office/drawing/2014/main" id="{C0BFDCDD-586A-EA47-9255-B5FEC7361D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9321" y="3261710"/>
            <a:ext cx="5372100" cy="2794000"/>
          </a:xfrm>
          <a:prstGeom prst="rect">
            <a:avLst/>
          </a:prstGeom>
        </p:spPr>
      </p:pic>
    </p:spTree>
    <p:extLst>
      <p:ext uri="{BB962C8B-B14F-4D97-AF65-F5344CB8AC3E}">
        <p14:creationId xmlns:p14="http://schemas.microsoft.com/office/powerpoint/2010/main" val="683402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10361030" cy="5232450"/>
          </a:xfrm>
          <a:prstGeom prst="rect">
            <a:avLst/>
          </a:prstGeom>
          <a:noFill/>
        </p:spPr>
        <p:txBody>
          <a:bodyPr numCol="2"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400" b="1" dirty="0">
                <a:solidFill>
                  <a:srgbClr val="595757"/>
                </a:solidFill>
                <a:latin typeface="Gill Sans MT" panose="020B0502020104020203" pitchFamily="34" charset="0"/>
              </a:rPr>
              <a:t>AI</a:t>
            </a:r>
            <a:r>
              <a:rPr lang="zh-CN" altLang="en-US" sz="2400" b="1" dirty="0">
                <a:solidFill>
                  <a:srgbClr val="595757"/>
                </a:solidFill>
                <a:latin typeface="Gill Sans MT" panose="020B0502020104020203" pitchFamily="34" charset="0"/>
              </a:rPr>
              <a:t> 计算体系</a:t>
            </a:r>
            <a:endParaRPr lang="en-US" altLang="zh-CN" sz="2400" b="1" dirty="0">
              <a:solidFill>
                <a:srgbClr val="595757"/>
              </a:solidFill>
              <a:latin typeface="Gill Sans MT" panose="020B0502020104020203" pitchFamily="34" charset="0"/>
            </a:endParaRPr>
          </a:p>
          <a:p>
            <a:pPr lvl="1">
              <a:buFont typeface="Arial" panose="020B0604020202020204" pitchFamily="34" charset="0"/>
              <a:buChar char="•"/>
            </a:pPr>
            <a:r>
              <a:rPr lang="zh-CN" altLang="en-US" sz="2000" dirty="0">
                <a:solidFill>
                  <a:srgbClr val="595757"/>
                </a:solidFill>
                <a:latin typeface="Gill Sans MT" panose="020B0502020104020203" pitchFamily="34" charset="0"/>
              </a:rPr>
              <a:t>深度学习计算模式</a:t>
            </a:r>
            <a:endParaRPr lang="en-US" altLang="zh-CN" sz="2000" dirty="0">
              <a:solidFill>
                <a:srgbClr val="595757"/>
              </a:solidFill>
              <a:latin typeface="Gill Sans MT" panose="020B0502020104020203" pitchFamily="34" charset="0"/>
            </a:endParaRPr>
          </a:p>
          <a:p>
            <a:pPr lvl="1">
              <a:buFont typeface="Arial" panose="020B0604020202020204" pitchFamily="34" charset="0"/>
              <a:buChar char="•"/>
            </a:pPr>
            <a:r>
              <a:rPr lang="zh-CN" altLang="en-US" sz="2000" dirty="0">
                <a:solidFill>
                  <a:srgbClr val="595757"/>
                </a:solidFill>
                <a:latin typeface="Gill Sans MT" panose="020B0502020104020203" pitchFamily="34" charset="0"/>
              </a:rPr>
              <a:t>计算体系与矩阵运算</a:t>
            </a:r>
            <a:endParaRPr lang="en-US" altLang="zh-CN" sz="2000" dirty="0">
              <a:solidFill>
                <a:srgbClr val="595757"/>
              </a:solidFill>
              <a:latin typeface="Gill Sans MT" panose="020B0502020104020203" pitchFamily="34" charset="0"/>
            </a:endParaRPr>
          </a:p>
          <a:p>
            <a:pPr marL="457200" indent="-457200">
              <a:buFont typeface="+mj-lt"/>
              <a:buAutoNum type="arabicPeriod"/>
            </a:pPr>
            <a:r>
              <a:rPr lang="en-US" altLang="zh-CN" sz="2400" b="1" dirty="0">
                <a:solidFill>
                  <a:srgbClr val="595757"/>
                </a:solidFill>
                <a:latin typeface="Gill Sans MT" panose="020B0502020104020203" pitchFamily="34" charset="0"/>
              </a:rPr>
              <a:t>AI</a:t>
            </a:r>
            <a:r>
              <a:rPr lang="zh-CN" altLang="en-US" sz="2400" b="1" dirty="0">
                <a:solidFill>
                  <a:srgbClr val="595757"/>
                </a:solidFill>
                <a:latin typeface="Gill Sans MT" panose="020B0502020104020203" pitchFamily="34" charset="0"/>
              </a:rPr>
              <a:t> 芯片基础</a:t>
            </a:r>
            <a:endParaRPr lang="en-US" altLang="zh-CN" sz="2400" b="1" dirty="0">
              <a:solidFill>
                <a:srgbClr val="595757"/>
              </a:solidFill>
              <a:latin typeface="Gill Sans MT" panose="020B0502020104020203" pitchFamily="34" charset="0"/>
            </a:endParaRPr>
          </a:p>
          <a:p>
            <a:pPr lvl="1">
              <a:buFont typeface="Arial" panose="020B0604020202020204" pitchFamily="34" charset="0"/>
              <a:buChar char="•"/>
            </a:pPr>
            <a:r>
              <a:rPr lang="zh-CN" altLang="en-US" sz="2000" dirty="0">
                <a:solidFill>
                  <a:srgbClr val="595757"/>
                </a:solidFill>
                <a:latin typeface="Gill Sans MT" panose="020B0502020104020203" pitchFamily="34" charset="0"/>
              </a:rPr>
              <a:t>通用处理器 </a:t>
            </a:r>
            <a:r>
              <a:rPr lang="en-US" altLang="zh-CN" sz="2000" dirty="0">
                <a:solidFill>
                  <a:srgbClr val="595757"/>
                </a:solidFill>
                <a:latin typeface="Gill Sans MT" panose="020B0502020104020203" pitchFamily="34" charset="0"/>
              </a:rPr>
              <a:t>CPU</a:t>
            </a:r>
          </a:p>
          <a:p>
            <a:pPr lvl="1">
              <a:buFont typeface="Arial" panose="020B0604020202020204" pitchFamily="34" charset="0"/>
              <a:buChar char="•"/>
            </a:pPr>
            <a:r>
              <a:rPr lang="zh-CN" altLang="en-US" sz="2000" dirty="0">
                <a:solidFill>
                  <a:srgbClr val="595757"/>
                </a:solidFill>
                <a:latin typeface="Gill Sans MT" panose="020B0502020104020203" pitchFamily="34" charset="0"/>
              </a:rPr>
              <a:t>通用图形处理器 </a:t>
            </a:r>
            <a:r>
              <a:rPr lang="en-US" altLang="zh-CN" sz="2000" dirty="0">
                <a:solidFill>
                  <a:srgbClr val="595757"/>
                </a:solidFill>
                <a:latin typeface="Gill Sans MT" panose="020B0502020104020203" pitchFamily="34" charset="0"/>
              </a:rPr>
              <a:t>GPU</a:t>
            </a:r>
          </a:p>
          <a:p>
            <a:pPr lvl="1">
              <a:buFont typeface="Arial" panose="020B0604020202020204" pitchFamily="34" charset="0"/>
              <a:buChar char="•"/>
            </a:pPr>
            <a:r>
              <a:rPr lang="en-US" altLang="zh-CN" sz="2000" dirty="0">
                <a:solidFill>
                  <a:srgbClr val="595757"/>
                </a:solidFill>
                <a:latin typeface="Gill Sans MT" panose="020B0502020104020203" pitchFamily="34" charset="0"/>
              </a:rPr>
              <a:t>AI</a:t>
            </a:r>
            <a:r>
              <a:rPr lang="zh-CN" altLang="en-US" sz="2000" dirty="0">
                <a:solidFill>
                  <a:srgbClr val="595757"/>
                </a:solidFill>
                <a:latin typeface="Gill Sans MT" panose="020B0502020104020203" pitchFamily="34" charset="0"/>
              </a:rPr>
              <a:t>专用处理器 </a:t>
            </a:r>
            <a:r>
              <a:rPr lang="en-US" altLang="zh-CN" sz="2000" dirty="0">
                <a:solidFill>
                  <a:srgbClr val="595757"/>
                </a:solidFill>
                <a:latin typeface="Gill Sans MT" panose="020B0502020104020203" pitchFamily="34" charset="0"/>
              </a:rPr>
              <a:t>NPU/TPU</a:t>
            </a:r>
          </a:p>
          <a:p>
            <a:pPr marL="457200" indent="-457200">
              <a:buFont typeface="+mj-lt"/>
              <a:buAutoNum type="arabicPeriod"/>
            </a:pPr>
            <a:r>
              <a:rPr lang="en-US" altLang="zh-CN" sz="2400" b="1" dirty="0">
                <a:solidFill>
                  <a:srgbClr val="595757"/>
                </a:solidFill>
                <a:latin typeface="Gill Sans MT" panose="020B0502020104020203" pitchFamily="34" charset="0"/>
              </a:rPr>
              <a:t>GPU</a:t>
            </a:r>
            <a:r>
              <a:rPr lang="zh-CN" altLang="en-US" sz="2400" b="1" dirty="0">
                <a:solidFill>
                  <a:srgbClr val="595757"/>
                </a:solidFill>
                <a:latin typeface="Gill Sans MT" panose="020B0502020104020203" pitchFamily="34" charset="0"/>
              </a:rPr>
              <a:t>详解</a:t>
            </a:r>
            <a:endParaRPr lang="en-US" altLang="zh-CN" sz="2400" b="1" dirty="0">
              <a:solidFill>
                <a:srgbClr val="595757"/>
              </a:solidFill>
              <a:latin typeface="Gill Sans MT" panose="020B0502020104020203" pitchFamily="34" charset="0"/>
            </a:endParaRPr>
          </a:p>
          <a:p>
            <a:pPr lvl="1">
              <a:buFont typeface="Arial" panose="020B0604020202020204" pitchFamily="34" charset="0"/>
              <a:buChar char="•"/>
            </a:pPr>
            <a:r>
              <a:rPr lang="zh-CN" altLang="en-US" sz="2000" dirty="0">
                <a:solidFill>
                  <a:srgbClr val="595757"/>
                </a:solidFill>
                <a:latin typeface="Gill Sans MT" panose="020B0502020104020203" pitchFamily="34" charset="0"/>
              </a:rPr>
              <a:t>英伟达</a:t>
            </a:r>
            <a:r>
              <a:rPr lang="en-US" altLang="zh-CN" sz="2000" dirty="0">
                <a:solidFill>
                  <a:srgbClr val="595757"/>
                </a:solidFill>
                <a:latin typeface="Gill Sans MT" panose="020B0502020104020203" pitchFamily="34" charset="0"/>
              </a:rPr>
              <a:t>GPU</a:t>
            </a:r>
            <a:r>
              <a:rPr lang="zh-CN" altLang="en-US" sz="2000" dirty="0">
                <a:solidFill>
                  <a:srgbClr val="595757"/>
                </a:solidFill>
                <a:latin typeface="Gill Sans MT" panose="020B0502020104020203" pitchFamily="34" charset="0"/>
              </a:rPr>
              <a:t>架构发展</a:t>
            </a:r>
            <a:endParaRPr lang="en-US" altLang="zh-CN" sz="2000" dirty="0">
              <a:solidFill>
                <a:srgbClr val="595757"/>
              </a:solidFill>
              <a:latin typeface="Gill Sans MT" panose="020B0502020104020203" pitchFamily="34" charset="0"/>
            </a:endParaRPr>
          </a:p>
          <a:p>
            <a:pPr lvl="1">
              <a:buFont typeface="Arial" panose="020B0604020202020204" pitchFamily="34" charset="0"/>
              <a:buChar char="•"/>
            </a:pPr>
            <a:r>
              <a:rPr lang="en-US" altLang="zh-CN" sz="2000" dirty="0">
                <a:solidFill>
                  <a:srgbClr val="595757"/>
                </a:solidFill>
                <a:latin typeface="Gill Sans MT" panose="020B0502020104020203" pitchFamily="34" charset="0"/>
              </a:rPr>
              <a:t>Tensor</a:t>
            </a:r>
            <a:r>
              <a:rPr lang="zh-CN" altLang="en-US" sz="2000" dirty="0">
                <a:solidFill>
                  <a:srgbClr val="595757"/>
                </a:solidFill>
                <a:latin typeface="Gill Sans MT" panose="020B0502020104020203" pitchFamily="34" charset="0"/>
              </a:rPr>
              <a:t> </a:t>
            </a:r>
            <a:r>
              <a:rPr lang="en-US" altLang="zh-CN" sz="2000" dirty="0">
                <a:solidFill>
                  <a:srgbClr val="595757"/>
                </a:solidFill>
                <a:latin typeface="Gill Sans MT" panose="020B0502020104020203" pitchFamily="34" charset="0"/>
              </a:rPr>
              <a:t>Core</a:t>
            </a:r>
            <a:r>
              <a:rPr lang="zh-CN" altLang="en-US" sz="2000" dirty="0">
                <a:solidFill>
                  <a:srgbClr val="595757"/>
                </a:solidFill>
                <a:latin typeface="Gill Sans MT" panose="020B0502020104020203" pitchFamily="34" charset="0"/>
              </a:rPr>
              <a:t>和</a:t>
            </a:r>
            <a:r>
              <a:rPr lang="en-US" altLang="zh-CN" sz="2000" dirty="0">
                <a:solidFill>
                  <a:srgbClr val="595757"/>
                </a:solidFill>
                <a:latin typeface="Gill Sans MT" panose="020B0502020104020203" pitchFamily="34" charset="0"/>
              </a:rPr>
              <a:t>NVLink</a:t>
            </a:r>
            <a:endParaRPr lang="en-US" altLang="zh-CN" sz="2400" b="1" dirty="0">
              <a:solidFill>
                <a:srgbClr val="595757"/>
              </a:solidFill>
              <a:latin typeface="Gill Sans MT" panose="020B0502020104020203" pitchFamily="34" charset="0"/>
            </a:endParaRPr>
          </a:p>
          <a:p>
            <a:pPr marL="457200" indent="-457200">
              <a:buFont typeface="+mj-lt"/>
              <a:buAutoNum type="arabicPeriod"/>
            </a:pPr>
            <a:r>
              <a:rPr lang="zh-CN" altLang="en-US" sz="2400" b="1" dirty="0">
                <a:solidFill>
                  <a:srgbClr val="595757"/>
                </a:solidFill>
                <a:latin typeface="Gill Sans MT" panose="020B0502020104020203" pitchFamily="34" charset="0"/>
              </a:rPr>
              <a:t>国外 </a:t>
            </a:r>
            <a:r>
              <a:rPr lang="en-US" altLang="zh-CN" sz="2400" b="1" dirty="0">
                <a:solidFill>
                  <a:srgbClr val="595757"/>
                </a:solidFill>
                <a:latin typeface="Gill Sans MT" panose="020B0502020104020203" pitchFamily="34" charset="0"/>
              </a:rPr>
              <a:t>AI</a:t>
            </a:r>
            <a:r>
              <a:rPr lang="zh-CN" altLang="en-US" sz="2400" b="1" dirty="0">
                <a:solidFill>
                  <a:srgbClr val="595757"/>
                </a:solidFill>
                <a:latin typeface="Gill Sans MT" panose="020B0502020104020203" pitchFamily="34" charset="0"/>
              </a:rPr>
              <a:t> 芯片</a:t>
            </a:r>
            <a:endParaRPr lang="en-US" altLang="zh-CN" sz="2400" b="1" dirty="0">
              <a:solidFill>
                <a:srgbClr val="595757"/>
              </a:solidFill>
              <a:latin typeface="Gill Sans MT" panose="020B0502020104020203" pitchFamily="34" charset="0"/>
            </a:endParaRPr>
          </a:p>
          <a:p>
            <a:pPr lvl="1">
              <a:buFont typeface="Arial" panose="020B0604020202020204" pitchFamily="34" charset="0"/>
              <a:buChar char="•"/>
            </a:pPr>
            <a:r>
              <a:rPr lang="zh-CN" altLang="en-US" sz="2000" dirty="0">
                <a:solidFill>
                  <a:srgbClr val="595757"/>
                </a:solidFill>
                <a:latin typeface="Gill Sans MT" panose="020B0502020104020203" pitchFamily="34" charset="0"/>
              </a:rPr>
              <a:t>特斯拉 </a:t>
            </a:r>
            <a:r>
              <a:rPr lang="en-US" altLang="zh-CN" sz="2000" dirty="0">
                <a:solidFill>
                  <a:srgbClr val="595757"/>
                </a:solidFill>
                <a:latin typeface="Gill Sans MT" panose="020B0502020104020203" pitchFamily="34" charset="0"/>
              </a:rPr>
              <a:t>DOJO</a:t>
            </a:r>
            <a:r>
              <a:rPr lang="zh-CN" altLang="en-US" sz="2000" dirty="0">
                <a:solidFill>
                  <a:srgbClr val="595757"/>
                </a:solidFill>
                <a:latin typeface="Gill Sans MT" panose="020B0502020104020203" pitchFamily="34" charset="0"/>
              </a:rPr>
              <a:t> 系列</a:t>
            </a:r>
            <a:endParaRPr lang="en-US" altLang="zh-CN" sz="2000" dirty="0">
              <a:solidFill>
                <a:srgbClr val="595757"/>
              </a:solidFill>
              <a:latin typeface="Gill Sans MT" panose="020B0502020104020203" pitchFamily="34" charset="0"/>
            </a:endParaRPr>
          </a:p>
          <a:p>
            <a:pPr lvl="1">
              <a:buFont typeface="Arial" panose="020B0604020202020204" pitchFamily="34" charset="0"/>
              <a:buChar char="•"/>
            </a:pPr>
            <a:r>
              <a:rPr lang="zh-CN" altLang="en-US" sz="2000" dirty="0">
                <a:solidFill>
                  <a:srgbClr val="595757"/>
                </a:solidFill>
                <a:latin typeface="Gill Sans MT" panose="020B0502020104020203" pitchFamily="34" charset="0"/>
              </a:rPr>
              <a:t>谷歌 </a:t>
            </a:r>
            <a:r>
              <a:rPr lang="en-US" altLang="zh-CN" sz="2000" dirty="0">
                <a:solidFill>
                  <a:srgbClr val="595757"/>
                </a:solidFill>
                <a:latin typeface="Gill Sans MT" panose="020B0502020104020203" pitchFamily="34" charset="0"/>
              </a:rPr>
              <a:t>TPU</a:t>
            </a:r>
            <a:r>
              <a:rPr lang="zh-CN" altLang="en-US" sz="2000" dirty="0">
                <a:solidFill>
                  <a:srgbClr val="595757"/>
                </a:solidFill>
                <a:latin typeface="Gill Sans MT" panose="020B0502020104020203" pitchFamily="34" charset="0"/>
              </a:rPr>
              <a:t> 系列</a:t>
            </a:r>
            <a:endParaRPr lang="en-US" altLang="zh-CN" sz="2000" dirty="0">
              <a:solidFill>
                <a:srgbClr val="595757"/>
              </a:solidFill>
              <a:latin typeface="Gill Sans MT" panose="020B0502020104020203" pitchFamily="34" charset="0"/>
            </a:endParaRPr>
          </a:p>
          <a:p>
            <a:pPr marL="457200" indent="-457200">
              <a:buFont typeface="+mj-lt"/>
              <a:buAutoNum type="arabicPeriod"/>
            </a:pPr>
            <a:r>
              <a:rPr lang="zh-CN" altLang="en-US" sz="2400" b="1" dirty="0">
                <a:solidFill>
                  <a:srgbClr val="595757"/>
                </a:solidFill>
                <a:latin typeface="Gill Sans MT" panose="020B0502020104020203" pitchFamily="34" charset="0"/>
              </a:rPr>
              <a:t>国内 </a:t>
            </a:r>
            <a:r>
              <a:rPr lang="en-US" altLang="zh-CN" sz="2400" b="1" dirty="0">
                <a:solidFill>
                  <a:srgbClr val="595757"/>
                </a:solidFill>
                <a:latin typeface="Gill Sans MT" panose="020B0502020104020203" pitchFamily="34" charset="0"/>
              </a:rPr>
              <a:t>AI</a:t>
            </a:r>
            <a:r>
              <a:rPr lang="zh-CN" altLang="en-US" sz="2400" b="1" dirty="0">
                <a:solidFill>
                  <a:srgbClr val="595757"/>
                </a:solidFill>
                <a:latin typeface="Gill Sans MT" panose="020B0502020104020203" pitchFamily="34" charset="0"/>
              </a:rPr>
              <a:t> 芯片</a:t>
            </a:r>
            <a:endParaRPr lang="en-US" altLang="zh-CN" sz="2400" b="1" dirty="0">
              <a:solidFill>
                <a:srgbClr val="595757"/>
              </a:solidFill>
              <a:latin typeface="Gill Sans MT" panose="020B0502020104020203" pitchFamily="34" charset="0"/>
            </a:endParaRPr>
          </a:p>
          <a:p>
            <a:pPr lvl="1">
              <a:buFont typeface="Arial" panose="020B0604020202020204" pitchFamily="34" charset="0"/>
              <a:buChar char="•"/>
            </a:pPr>
            <a:r>
              <a:rPr lang="zh-CN" altLang="en-US" sz="2000" dirty="0">
                <a:solidFill>
                  <a:srgbClr val="595757"/>
                </a:solidFill>
                <a:latin typeface="Gill Sans MT" panose="020B0502020104020203" pitchFamily="34" charset="0"/>
              </a:rPr>
              <a:t>壁仞科技芯片架构</a:t>
            </a:r>
            <a:endParaRPr lang="en-US" altLang="zh-CN" sz="2000" dirty="0">
              <a:solidFill>
                <a:srgbClr val="595757"/>
              </a:solidFill>
              <a:latin typeface="Gill Sans MT" panose="020B0502020104020203" pitchFamily="34" charset="0"/>
            </a:endParaRPr>
          </a:p>
          <a:p>
            <a:pPr lvl="1">
              <a:buFont typeface="Arial" panose="020B0604020202020204" pitchFamily="34" charset="0"/>
              <a:buChar char="•"/>
            </a:pPr>
            <a:r>
              <a:rPr lang="zh-CN" altLang="en-US" sz="2000" dirty="0">
                <a:solidFill>
                  <a:srgbClr val="595757"/>
                </a:solidFill>
                <a:latin typeface="Gill Sans MT" panose="020B0502020104020203" pitchFamily="34" charset="0"/>
              </a:rPr>
              <a:t>寒武纪科技芯片架构</a:t>
            </a:r>
            <a:endParaRPr lang="en-US" altLang="zh-CN" sz="2000" dirty="0">
              <a:solidFill>
                <a:srgbClr val="595757"/>
              </a:solidFill>
              <a:latin typeface="Gill Sans MT" panose="020B0502020104020203" pitchFamily="34" charset="0"/>
            </a:endParaRPr>
          </a:p>
          <a:p>
            <a:pPr marL="457200" indent="-457200">
              <a:buFont typeface="+mj-lt"/>
              <a:buAutoNum type="arabicPeriod"/>
            </a:pPr>
            <a:r>
              <a:rPr lang="en-US" altLang="zh-CN" sz="2400" b="1" dirty="0">
                <a:solidFill>
                  <a:srgbClr val="595757"/>
                </a:solidFill>
                <a:latin typeface="Gill Sans MT" panose="020B0502020104020203" pitchFamily="34" charset="0"/>
              </a:rPr>
              <a:t>AI</a:t>
            </a:r>
            <a:r>
              <a:rPr lang="zh-CN" altLang="en-US" sz="2400" b="1" dirty="0">
                <a:solidFill>
                  <a:srgbClr val="595757"/>
                </a:solidFill>
                <a:latin typeface="Gill Sans MT" panose="020B0502020104020203" pitchFamily="34" charset="0"/>
              </a:rPr>
              <a:t>芯片的思考</a:t>
            </a:r>
            <a:endParaRPr lang="en-US" altLang="zh-CN" sz="2400" b="1" dirty="0">
              <a:solidFill>
                <a:srgbClr val="595757"/>
              </a:solidFill>
              <a:latin typeface="Gill Sans MT" panose="020B0502020104020203" pitchFamily="34" charset="0"/>
            </a:endParaRPr>
          </a:p>
          <a:p>
            <a:pPr lvl="1">
              <a:buFont typeface="Arial" panose="020B0604020202020204" pitchFamily="34" charset="0"/>
              <a:buChar char="•"/>
            </a:pPr>
            <a:r>
              <a:rPr lang="en-US" altLang="zh-CN" sz="2000" dirty="0">
                <a:solidFill>
                  <a:srgbClr val="595757"/>
                </a:solidFill>
                <a:latin typeface="Gill Sans MT" panose="020B0502020104020203" pitchFamily="34" charset="0"/>
              </a:rPr>
              <a:t>SIMD&amp;SIMT</a:t>
            </a:r>
            <a:r>
              <a:rPr lang="zh-CN" altLang="en-US" sz="2000" dirty="0">
                <a:solidFill>
                  <a:srgbClr val="595757"/>
                </a:solidFill>
                <a:latin typeface="Gill Sans MT" panose="020B0502020104020203" pitchFamily="34" charset="0"/>
              </a:rPr>
              <a:t>与编程体系</a:t>
            </a:r>
            <a:endParaRPr lang="en-US" altLang="zh-CN" sz="2000" dirty="0">
              <a:solidFill>
                <a:srgbClr val="595757"/>
              </a:solidFill>
              <a:latin typeface="Gill Sans MT" panose="020B0502020104020203" pitchFamily="34" charset="0"/>
            </a:endParaRPr>
          </a:p>
          <a:p>
            <a:pPr lvl="1">
              <a:buFont typeface="Arial" panose="020B0604020202020204" pitchFamily="34" charset="0"/>
              <a:buChar char="•"/>
            </a:pPr>
            <a:r>
              <a:rPr lang="en-US" altLang="zh-CN" sz="2000" dirty="0">
                <a:solidFill>
                  <a:srgbClr val="595757"/>
                </a:solidFill>
                <a:latin typeface="Gill Sans MT" panose="020B0502020104020203" pitchFamily="34" charset="0"/>
              </a:rPr>
              <a:t>AI</a:t>
            </a:r>
            <a:r>
              <a:rPr lang="zh-CN" altLang="en-US" sz="2000" dirty="0">
                <a:solidFill>
                  <a:srgbClr val="595757"/>
                </a:solidFill>
                <a:latin typeface="Gill Sans MT" panose="020B0502020104020203" pitchFamily="34" charset="0"/>
              </a:rPr>
              <a:t>芯片的架构思路与思考</a:t>
            </a:r>
            <a:endParaRPr lang="en-US" altLang="zh-CN" sz="2000" dirty="0">
              <a:solidFill>
                <a:srgbClr val="595757"/>
              </a:solidFill>
              <a:latin typeface="Gill Sans MT" panose="020B0502020104020203" pitchFamily="34" charset="0"/>
            </a:endParaRPr>
          </a:p>
        </p:txBody>
      </p:sp>
    </p:spTree>
    <p:extLst>
      <p:ext uri="{BB962C8B-B14F-4D97-AF65-F5344CB8AC3E}">
        <p14:creationId xmlns:p14="http://schemas.microsoft.com/office/powerpoint/2010/main" val="5732377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820F707-D1F6-5B45-B590-51B9627B6B27}"/>
              </a:ext>
            </a:extLst>
          </p:cNvPr>
          <p:cNvSpPr>
            <a:spLocks noGrp="1"/>
          </p:cNvSpPr>
          <p:nvPr>
            <p:ph type="title"/>
          </p:nvPr>
        </p:nvSpPr>
        <p:spPr/>
        <p:txBody>
          <a:bodyPr/>
          <a:lstStyle/>
          <a:p>
            <a:r>
              <a:rPr lang="zh-CN" altLang="en-US" dirty="0"/>
              <a:t>方式</a:t>
            </a:r>
            <a:r>
              <a:rPr lang="en-US" altLang="zh-CN" dirty="0"/>
              <a:t>3: </a:t>
            </a:r>
            <a:r>
              <a:rPr lang="zh-CN" altLang="en-US" dirty="0"/>
              <a:t>多线程，</a:t>
            </a:r>
            <a:r>
              <a:rPr lang="en-US" altLang="zh-CN" dirty="0"/>
              <a:t>SIMD</a:t>
            </a:r>
            <a:endParaRPr lang="zh-CN" altLang="en-US" dirty="0"/>
          </a:p>
        </p:txBody>
      </p:sp>
      <p:sp>
        <p:nvSpPr>
          <p:cNvPr id="5" name="内容占位符 4">
            <a:extLst>
              <a:ext uri="{FF2B5EF4-FFF2-40B4-BE49-F238E27FC236}">
                <a16:creationId xmlns:a16="http://schemas.microsoft.com/office/drawing/2014/main" id="{C3886F7C-D793-6246-9B4C-CDA1835BFC5D}"/>
              </a:ext>
            </a:extLst>
          </p:cNvPr>
          <p:cNvSpPr>
            <a:spLocks noGrp="1"/>
          </p:cNvSpPr>
          <p:nvPr>
            <p:ph sz="half" idx="1"/>
          </p:nvPr>
        </p:nvSpPr>
        <p:spPr>
          <a:xfrm>
            <a:off x="623635" y="1360170"/>
            <a:ext cx="10963473" cy="1677320"/>
          </a:xfrm>
        </p:spPr>
        <p:txBody>
          <a:bodyPr/>
          <a:lstStyle/>
          <a:p>
            <a:r>
              <a:rPr lang="zh-CN" altLang="en-US" dirty="0"/>
              <a:t>通过循环中的每个迭代独立实现：</a:t>
            </a:r>
            <a:endParaRPr lang="en-US" altLang="zh-CN" dirty="0"/>
          </a:p>
          <a:p>
            <a:pPr lvl="1"/>
            <a:r>
              <a:rPr lang="zh-CN" altLang="en-US" dirty="0"/>
              <a:t>程序上：程序员或编译器生成线程来执行每次迭代，使得每个线程在不同的数据上执行相同的计算</a:t>
            </a:r>
            <a:endParaRPr lang="en-US" altLang="zh-CN" dirty="0"/>
          </a:p>
          <a:p>
            <a:pPr lvl="1"/>
            <a:r>
              <a:rPr lang="en-US" altLang="zh-CN" dirty="0"/>
              <a:t>SIMT</a:t>
            </a:r>
            <a:r>
              <a:rPr lang="zh-CN" altLang="en-US" dirty="0"/>
              <a:t> 独立的线程管理硬件来使能硬件处理方式</a:t>
            </a:r>
          </a:p>
        </p:txBody>
      </p:sp>
      <p:sp>
        <p:nvSpPr>
          <p:cNvPr id="7" name="内容占位符 3">
            <a:extLst>
              <a:ext uri="{FF2B5EF4-FFF2-40B4-BE49-F238E27FC236}">
                <a16:creationId xmlns:a16="http://schemas.microsoft.com/office/drawing/2014/main" id="{28EEC62D-7D5B-B84D-AD5B-2EDB3CBC5F11}"/>
              </a:ext>
            </a:extLst>
          </p:cNvPr>
          <p:cNvSpPr txBox="1">
            <a:spLocks/>
          </p:cNvSpPr>
          <p:nvPr/>
        </p:nvSpPr>
        <p:spPr>
          <a:xfrm>
            <a:off x="609655" y="3340673"/>
            <a:ext cx="10963473" cy="1033903"/>
          </a:xfrm>
          <a:prstGeom prst="rect">
            <a:avLst/>
          </a:prstGeom>
          <a:solidFill>
            <a:schemeClr val="accent6">
              <a:lumMod val="40000"/>
              <a:lumOff val="60000"/>
            </a:schemeClr>
          </a:solid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r>
              <a:rPr lang="en-US" altLang="zh-CN" dirty="0"/>
              <a:t>SPMD</a:t>
            </a:r>
            <a:r>
              <a:rPr lang="zh-CN" altLang="en-US" dirty="0"/>
              <a:t>：</a:t>
            </a:r>
            <a:r>
              <a:rPr lang="en-US" altLang="zh-CN" dirty="0"/>
              <a:t>Single</a:t>
            </a:r>
            <a:r>
              <a:rPr lang="zh-CN" altLang="en-US" dirty="0"/>
              <a:t> </a:t>
            </a:r>
            <a:r>
              <a:rPr lang="en-US" altLang="zh-CN" dirty="0"/>
              <a:t>Program</a:t>
            </a:r>
            <a:r>
              <a:rPr lang="zh-CN" altLang="en-US" dirty="0"/>
              <a:t> </a:t>
            </a:r>
            <a:r>
              <a:rPr lang="en-US" altLang="zh-CN" dirty="0"/>
              <a:t>Multiple</a:t>
            </a:r>
            <a:r>
              <a:rPr lang="zh-CN" altLang="en-US" dirty="0"/>
              <a:t> </a:t>
            </a:r>
            <a:r>
              <a:rPr lang="en-US" altLang="zh-CN" dirty="0"/>
              <a:t>Data</a:t>
            </a:r>
            <a:r>
              <a:rPr lang="zh-CN" altLang="en-US" dirty="0"/>
              <a:t>，单程序多数据的并行编程模式</a:t>
            </a:r>
          </a:p>
        </p:txBody>
      </p:sp>
      <p:sp>
        <p:nvSpPr>
          <p:cNvPr id="8" name="内容占位符 3">
            <a:extLst>
              <a:ext uri="{FF2B5EF4-FFF2-40B4-BE49-F238E27FC236}">
                <a16:creationId xmlns:a16="http://schemas.microsoft.com/office/drawing/2014/main" id="{6263EA53-4279-264E-8383-DFD3565E76AB}"/>
              </a:ext>
            </a:extLst>
          </p:cNvPr>
          <p:cNvSpPr txBox="1">
            <a:spLocks/>
          </p:cNvSpPr>
          <p:nvPr/>
        </p:nvSpPr>
        <p:spPr>
          <a:xfrm>
            <a:off x="609654" y="5122176"/>
            <a:ext cx="10963473" cy="1033903"/>
          </a:xfrm>
          <a:prstGeom prst="rect">
            <a:avLst/>
          </a:prstGeom>
          <a:solidFill>
            <a:schemeClr val="accent6">
              <a:lumMod val="40000"/>
              <a:lumOff val="60000"/>
            </a:schemeClr>
          </a:solid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r>
              <a:rPr lang="en-US" altLang="zh-CN" dirty="0"/>
              <a:t>SIMT</a:t>
            </a:r>
            <a:r>
              <a:rPr lang="zh-CN" altLang="en-US" dirty="0"/>
              <a:t>：</a:t>
            </a:r>
            <a:r>
              <a:rPr lang="en-US" altLang="zh-CN" dirty="0"/>
              <a:t>Single</a:t>
            </a:r>
            <a:r>
              <a:rPr lang="zh-CN" altLang="en-US" dirty="0"/>
              <a:t> </a:t>
            </a:r>
            <a:r>
              <a:rPr lang="en-US" altLang="zh-CN" dirty="0"/>
              <a:t>Instruction</a:t>
            </a:r>
            <a:r>
              <a:rPr lang="zh-CN" altLang="en-US" dirty="0"/>
              <a:t> </a:t>
            </a:r>
            <a:r>
              <a:rPr lang="en-US" altLang="zh-CN" dirty="0"/>
              <a:t>Multiple</a:t>
            </a:r>
            <a:r>
              <a:rPr lang="zh-CN" altLang="en-US" dirty="0"/>
              <a:t> </a:t>
            </a:r>
            <a:r>
              <a:rPr lang="en-US" altLang="zh-CN" dirty="0"/>
              <a:t>Thread</a:t>
            </a:r>
            <a:r>
              <a:rPr lang="zh-CN" altLang="en-US" dirty="0"/>
              <a:t>，单指令多线程的硬件执行模式</a:t>
            </a:r>
          </a:p>
        </p:txBody>
      </p:sp>
      <p:sp>
        <p:nvSpPr>
          <p:cNvPr id="2" name="矩形 1">
            <a:extLst>
              <a:ext uri="{FF2B5EF4-FFF2-40B4-BE49-F238E27FC236}">
                <a16:creationId xmlns:a16="http://schemas.microsoft.com/office/drawing/2014/main" id="{1B370A53-1C4A-B041-BC93-B83052D21468}"/>
              </a:ext>
            </a:extLst>
          </p:cNvPr>
          <p:cNvSpPr/>
          <p:nvPr/>
        </p:nvSpPr>
        <p:spPr>
          <a:xfrm>
            <a:off x="6273290" y="4517543"/>
            <a:ext cx="3746538" cy="461665"/>
          </a:xfrm>
          <a:prstGeom prst="rect">
            <a:avLst/>
          </a:prstGeom>
        </p:spPr>
        <p:txBody>
          <a:bodyPr wrap="none">
            <a:spAutoFit/>
          </a:bodyPr>
          <a:lstStyle/>
          <a:p>
            <a:pPr defTabSz="1218804" fontAlgn="base" latinLnBrk="1">
              <a:spcAft>
                <a:spcPts val="800"/>
              </a:spcAft>
              <a:buClr>
                <a:srgbClr val="92D050"/>
              </a:buClr>
              <a:buFont typeface="Arial" pitchFamily="34" charset="0"/>
            </a:pPr>
            <a:r>
              <a:rPr lang="en-US" altLang="zh-CN" sz="2400" b="1" kern="0" dirty="0">
                <a:solidFill>
                  <a:srgbClr val="374154"/>
                </a:solidFill>
                <a:latin typeface="Gill Sans MT" panose="020B0502020104020203" pitchFamily="34" charset="0"/>
                <a:ea typeface="微软雅黑" pitchFamily="34" charset="-122"/>
              </a:rPr>
              <a:t>SPMD</a:t>
            </a:r>
            <a:r>
              <a:rPr lang="zh-CN" altLang="en-US" sz="2400" b="1" kern="0" dirty="0">
                <a:solidFill>
                  <a:srgbClr val="374154"/>
                </a:solidFill>
                <a:latin typeface="Gill Sans MT" panose="020B0502020104020203" pitchFamily="34" charset="0"/>
                <a:ea typeface="微软雅黑" pitchFamily="34" charset="-122"/>
              </a:rPr>
              <a:t>执行在</a:t>
            </a:r>
            <a:r>
              <a:rPr lang="en-US" altLang="zh-CN" sz="2400" b="1" kern="0" dirty="0">
                <a:solidFill>
                  <a:srgbClr val="374154"/>
                </a:solidFill>
                <a:latin typeface="Gill Sans MT" panose="020B0502020104020203" pitchFamily="34" charset="0"/>
                <a:ea typeface="微软雅黑" pitchFamily="34" charset="-122"/>
              </a:rPr>
              <a:t>SIMD</a:t>
            </a:r>
            <a:r>
              <a:rPr lang="zh-CN" altLang="en-US" sz="2400" b="1" kern="0" dirty="0">
                <a:solidFill>
                  <a:srgbClr val="374154"/>
                </a:solidFill>
                <a:latin typeface="Gill Sans MT" panose="020B0502020104020203" pitchFamily="34" charset="0"/>
                <a:ea typeface="微软雅黑" pitchFamily="34" charset="-122"/>
              </a:rPr>
              <a:t>机器上</a:t>
            </a:r>
          </a:p>
        </p:txBody>
      </p:sp>
      <p:sp>
        <p:nvSpPr>
          <p:cNvPr id="3" name="右箭头 2">
            <a:extLst>
              <a:ext uri="{FF2B5EF4-FFF2-40B4-BE49-F238E27FC236}">
                <a16:creationId xmlns:a16="http://schemas.microsoft.com/office/drawing/2014/main" id="{052F1BB8-C9A0-414B-A140-28E59ED7CF53}"/>
              </a:ext>
            </a:extLst>
          </p:cNvPr>
          <p:cNvSpPr/>
          <p:nvPr/>
        </p:nvSpPr>
        <p:spPr>
          <a:xfrm rot="5400000">
            <a:off x="5479417" y="4365270"/>
            <a:ext cx="523222" cy="700724"/>
          </a:xfrm>
          <a:prstGeom prst="rightArrow">
            <a:avLst>
              <a:gd name="adj1" fmla="val 50000"/>
              <a:gd name="adj2" fmla="val 63045"/>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726802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98A9828-B6F0-4748-B722-5D95BCF5CA0E}"/>
              </a:ext>
            </a:extLst>
          </p:cNvPr>
          <p:cNvSpPr>
            <a:spLocks noGrp="1"/>
          </p:cNvSpPr>
          <p:nvPr>
            <p:ph type="title"/>
          </p:nvPr>
        </p:nvSpPr>
        <p:spPr/>
        <p:txBody>
          <a:bodyPr/>
          <a:lstStyle/>
          <a:p>
            <a:r>
              <a:rPr lang="en-US" altLang="zh-CN" dirty="0"/>
              <a:t>GPU SIMD (SIMT) Machine</a:t>
            </a:r>
            <a:endParaRPr lang="zh-CN" altLang="en-US" dirty="0"/>
          </a:p>
        </p:txBody>
      </p:sp>
      <p:sp>
        <p:nvSpPr>
          <p:cNvPr id="6" name="内容占位符 5">
            <a:extLst>
              <a:ext uri="{FF2B5EF4-FFF2-40B4-BE49-F238E27FC236}">
                <a16:creationId xmlns:a16="http://schemas.microsoft.com/office/drawing/2014/main" id="{C40E4138-A7E5-FB44-A356-29CE2CD392CD}"/>
              </a:ext>
            </a:extLst>
          </p:cNvPr>
          <p:cNvSpPr>
            <a:spLocks noGrp="1"/>
          </p:cNvSpPr>
          <p:nvPr>
            <p:ph sz="half" idx="1"/>
          </p:nvPr>
        </p:nvSpPr>
        <p:spPr>
          <a:xfrm>
            <a:off x="623635" y="1147604"/>
            <a:ext cx="10963473" cy="5207476"/>
          </a:xfrm>
        </p:spPr>
        <p:txBody>
          <a:bodyPr/>
          <a:lstStyle/>
          <a:p>
            <a:pPr marL="457200" indent="-457200">
              <a:buFont typeface="+mj-lt"/>
              <a:buAutoNum type="arabicPeriod"/>
            </a:pPr>
            <a:r>
              <a:rPr lang="zh-CN" altLang="en-US" b="1" dirty="0"/>
              <a:t>具体硬件执行 </a:t>
            </a:r>
            <a:r>
              <a:rPr lang="en-US" altLang="zh-CN" b="1" dirty="0"/>
              <a:t>SIMD</a:t>
            </a:r>
            <a:r>
              <a:rPr lang="zh-CN" altLang="en-US" b="1" dirty="0"/>
              <a:t> 的编程指令</a:t>
            </a:r>
            <a:endParaRPr lang="en-US" altLang="zh-CN" b="1" dirty="0"/>
          </a:p>
          <a:p>
            <a:pPr marL="457200" indent="-457200">
              <a:buFont typeface="+mj-lt"/>
              <a:buAutoNum type="arabicPeriod"/>
            </a:pPr>
            <a:r>
              <a:rPr lang="zh-CN" altLang="en-US" b="1" dirty="0"/>
              <a:t>并行编程模式使用 </a:t>
            </a:r>
            <a:r>
              <a:rPr lang="en-US" altLang="zh-CN" b="1" dirty="0"/>
              <a:t>SPMD</a:t>
            </a:r>
            <a:r>
              <a:rPr lang="zh-CN" altLang="en-US" b="1" dirty="0"/>
              <a:t> 来控制线程的方式</a:t>
            </a:r>
            <a:endParaRPr lang="en-US" altLang="zh-CN" b="1" dirty="0"/>
          </a:p>
          <a:p>
            <a:pPr lvl="1"/>
            <a:r>
              <a:rPr lang="zh-CN" altLang="en-US" sz="1600" dirty="0"/>
              <a:t>每个线程对不同的数据执行执行相同指令代码；每个线程都有独立的上下文；</a:t>
            </a:r>
            <a:endParaRPr lang="en-US" altLang="zh-CN" sz="1600" dirty="0"/>
          </a:p>
          <a:p>
            <a:pPr marL="457200" indent="-457200">
              <a:buFont typeface="+mj-lt"/>
              <a:buAutoNum type="arabicPeriod"/>
            </a:pPr>
            <a:r>
              <a:rPr lang="zh-CN" altLang="en-US" b="1" dirty="0"/>
              <a:t>执行相同指令一组线程由硬件动态分为一组 </a:t>
            </a:r>
            <a:r>
              <a:rPr lang="en-US" altLang="zh-CN" b="1" dirty="0"/>
              <a:t>Wrap</a:t>
            </a:r>
          </a:p>
          <a:p>
            <a:pPr lvl="1"/>
            <a:r>
              <a:rPr lang="zh-CN" altLang="en-US" sz="1600" dirty="0"/>
              <a:t>硬件 </a:t>
            </a:r>
            <a:r>
              <a:rPr lang="en-US" altLang="zh-CN" sz="1600" dirty="0"/>
              <a:t>Warp </a:t>
            </a:r>
            <a:r>
              <a:rPr lang="zh-CN" altLang="en-US" sz="1600" dirty="0"/>
              <a:t>实际上是由 </a:t>
            </a:r>
            <a:r>
              <a:rPr lang="en-US" altLang="zh-CN" sz="1600" dirty="0"/>
              <a:t>SIMD</a:t>
            </a:r>
            <a:r>
              <a:rPr lang="zh-CN" altLang="en-US" sz="1600" dirty="0"/>
              <a:t> 操作形成的</a:t>
            </a:r>
          </a:p>
        </p:txBody>
      </p:sp>
      <p:pic>
        <p:nvPicPr>
          <p:cNvPr id="7" name="图片 6">
            <a:extLst>
              <a:ext uri="{FF2B5EF4-FFF2-40B4-BE49-F238E27FC236}">
                <a16:creationId xmlns:a16="http://schemas.microsoft.com/office/drawing/2014/main" id="{E3CAB1B4-FDBB-0046-AEC9-B860B21791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186" y="3899149"/>
            <a:ext cx="8479427" cy="2455932"/>
          </a:xfrm>
          <a:prstGeom prst="rect">
            <a:avLst/>
          </a:prstGeom>
        </p:spPr>
      </p:pic>
    </p:spTree>
    <p:extLst>
      <p:ext uri="{BB962C8B-B14F-4D97-AF65-F5344CB8AC3E}">
        <p14:creationId xmlns:p14="http://schemas.microsoft.com/office/powerpoint/2010/main" val="2592028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8F789D8-DB30-1240-BE7A-8F248964D334}"/>
              </a:ext>
            </a:extLst>
          </p:cNvPr>
          <p:cNvSpPr>
            <a:spLocks noGrp="1"/>
          </p:cNvSpPr>
          <p:nvPr>
            <p:ph type="title"/>
          </p:nvPr>
        </p:nvSpPr>
        <p:spPr/>
        <p:txBody>
          <a:bodyPr/>
          <a:lstStyle/>
          <a:p>
            <a:r>
              <a:rPr lang="en-US" altLang="zh-CN" dirty="0"/>
              <a:t>GPU</a:t>
            </a:r>
            <a:r>
              <a:rPr lang="zh-CN" altLang="en-US" dirty="0"/>
              <a:t> </a:t>
            </a:r>
            <a:r>
              <a:rPr lang="en-US" altLang="zh-CN" dirty="0"/>
              <a:t>SIMD (SIMT) Machine</a:t>
            </a:r>
            <a:endParaRPr lang="zh-CN" altLang="en-US" dirty="0"/>
          </a:p>
        </p:txBody>
      </p:sp>
      <p:sp>
        <p:nvSpPr>
          <p:cNvPr id="8" name="内容占位符 7">
            <a:extLst>
              <a:ext uri="{FF2B5EF4-FFF2-40B4-BE49-F238E27FC236}">
                <a16:creationId xmlns:a16="http://schemas.microsoft.com/office/drawing/2014/main" id="{506BEA37-8897-CD4D-A121-E66C89BF8A67}"/>
              </a:ext>
            </a:extLst>
          </p:cNvPr>
          <p:cNvSpPr>
            <a:spLocks noGrp="1"/>
          </p:cNvSpPr>
          <p:nvPr>
            <p:ph sz="half" idx="1"/>
          </p:nvPr>
        </p:nvSpPr>
        <p:spPr/>
        <p:txBody>
          <a:bodyPr/>
          <a:lstStyle/>
          <a:p>
            <a:r>
              <a:rPr lang="en-US" altLang="zh-CN" dirty="0"/>
              <a:t>Warp</a:t>
            </a:r>
            <a:r>
              <a:rPr lang="zh-CN" altLang="en-US" dirty="0"/>
              <a:t>：执行相同指令的线程集合，作为</a:t>
            </a:r>
            <a:r>
              <a:rPr lang="en-US" altLang="zh-CN" dirty="0"/>
              <a:t>GPU</a:t>
            </a:r>
            <a:r>
              <a:rPr lang="zh-CN" altLang="en-US" dirty="0"/>
              <a:t> 的硬件 </a:t>
            </a:r>
            <a:r>
              <a:rPr lang="en-US" altLang="zh-CN" dirty="0"/>
              <a:t>SM</a:t>
            </a:r>
            <a:r>
              <a:rPr lang="zh-CN" altLang="en-US" dirty="0"/>
              <a:t> 调度单位，</a:t>
            </a:r>
            <a:r>
              <a:rPr lang="en-US" altLang="zh-CN" dirty="0"/>
              <a:t>Warp</a:t>
            </a:r>
            <a:r>
              <a:rPr lang="zh-CN" altLang="en-US" dirty="0"/>
              <a:t>里的线程执行 </a:t>
            </a:r>
            <a:r>
              <a:rPr lang="en-US" altLang="zh-CN" dirty="0"/>
              <a:t>SIMD</a:t>
            </a:r>
            <a:r>
              <a:rPr lang="zh-CN" altLang="en-US" dirty="0"/>
              <a:t>。</a:t>
            </a:r>
            <a:endParaRPr lang="en-US" altLang="zh-CN" dirty="0"/>
          </a:p>
          <a:p>
            <a:r>
              <a:rPr lang="en-US" altLang="zh-CN" dirty="0"/>
              <a:t>CUDA</a:t>
            </a:r>
            <a:r>
              <a:rPr lang="zh-CN" altLang="en-US" dirty="0"/>
              <a:t>：</a:t>
            </a:r>
            <a:r>
              <a:rPr lang="en-US" altLang="zh-CN" dirty="0"/>
              <a:t>CUDA</a:t>
            </a:r>
            <a:r>
              <a:rPr lang="zh-CN" altLang="en-US" dirty="0"/>
              <a:t> 的编程模式实际上是 </a:t>
            </a:r>
            <a:r>
              <a:rPr lang="en-US" altLang="zh-CN" dirty="0"/>
              <a:t>SPMD</a:t>
            </a:r>
            <a:r>
              <a:rPr lang="zh-CN" altLang="en-US" dirty="0"/>
              <a:t>，单程序多数据；</a:t>
            </a:r>
            <a:endParaRPr lang="en-US" altLang="zh-CN" dirty="0"/>
          </a:p>
          <a:p>
            <a:r>
              <a:rPr lang="en-US" altLang="zh-CN" dirty="0"/>
              <a:t>SIMT</a:t>
            </a:r>
            <a:r>
              <a:rPr lang="zh-CN" altLang="en-US" dirty="0"/>
              <a:t>：</a:t>
            </a:r>
            <a:r>
              <a:rPr lang="en-US" altLang="zh-CN" dirty="0"/>
              <a:t>GPU</a:t>
            </a:r>
            <a:r>
              <a:rPr lang="zh-CN" altLang="en-US" dirty="0"/>
              <a:t> 的硬件执行模式；</a:t>
            </a:r>
          </a:p>
        </p:txBody>
      </p:sp>
      <p:pic>
        <p:nvPicPr>
          <p:cNvPr id="3" name="图片 2">
            <a:extLst>
              <a:ext uri="{FF2B5EF4-FFF2-40B4-BE49-F238E27FC236}">
                <a16:creationId xmlns:a16="http://schemas.microsoft.com/office/drawing/2014/main" id="{EC0F4A18-187C-F24D-B197-679AC1B69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221" y="3196678"/>
            <a:ext cx="7734300" cy="2755900"/>
          </a:xfrm>
          <a:prstGeom prst="rect">
            <a:avLst/>
          </a:prstGeom>
        </p:spPr>
      </p:pic>
    </p:spTree>
    <p:extLst>
      <p:ext uri="{BB962C8B-B14F-4D97-AF65-F5344CB8AC3E}">
        <p14:creationId xmlns:p14="http://schemas.microsoft.com/office/powerpoint/2010/main" val="1101406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7E6D5DD-AEF3-4545-B3D2-01740B685D98}"/>
              </a:ext>
            </a:extLst>
          </p:cNvPr>
          <p:cNvSpPr>
            <a:spLocks noGrp="1"/>
          </p:cNvSpPr>
          <p:nvPr>
            <p:ph type="title"/>
          </p:nvPr>
        </p:nvSpPr>
        <p:spPr/>
        <p:txBody>
          <a:bodyPr/>
          <a:lstStyle/>
          <a:p>
            <a:r>
              <a:rPr lang="zh-CN" altLang="en-US" dirty="0"/>
              <a:t>概念澄清</a:t>
            </a:r>
          </a:p>
        </p:txBody>
      </p:sp>
      <p:sp>
        <p:nvSpPr>
          <p:cNvPr id="3" name="内容占位符 2">
            <a:extLst>
              <a:ext uri="{FF2B5EF4-FFF2-40B4-BE49-F238E27FC236}">
                <a16:creationId xmlns:a16="http://schemas.microsoft.com/office/drawing/2014/main" id="{35971058-0934-F142-8E4A-D18EE025E931}"/>
              </a:ext>
            </a:extLst>
          </p:cNvPr>
          <p:cNvSpPr>
            <a:spLocks noGrp="1"/>
          </p:cNvSpPr>
          <p:nvPr>
            <p:ph sz="half" idx="1"/>
          </p:nvPr>
        </p:nvSpPr>
        <p:spPr/>
        <p:txBody>
          <a:bodyPr/>
          <a:lstStyle/>
          <a:p>
            <a:r>
              <a:rPr lang="en-US" altLang="zh-CN" dirty="0"/>
              <a:t>SIMD</a:t>
            </a:r>
            <a:r>
              <a:rPr lang="zh-CN" altLang="en-US" dirty="0"/>
              <a:t>、</a:t>
            </a:r>
            <a:r>
              <a:rPr lang="en-US" altLang="zh-CN" dirty="0"/>
              <a:t>SIMT</a:t>
            </a:r>
            <a:r>
              <a:rPr lang="zh-CN" altLang="en-US" dirty="0"/>
              <a:t>、</a:t>
            </a:r>
            <a:r>
              <a:rPr lang="en-US" altLang="zh-CN" dirty="0"/>
              <a:t>DSA</a:t>
            </a:r>
            <a:r>
              <a:rPr lang="zh-CN" altLang="en-US" dirty="0"/>
              <a:t>、</a:t>
            </a:r>
            <a:r>
              <a:rPr lang="en-US" altLang="zh-CN" dirty="0"/>
              <a:t>SPMD</a:t>
            </a:r>
            <a:r>
              <a:rPr lang="zh-CN" altLang="en-US" dirty="0"/>
              <a:t> 等词虽然经常放到一起讨论，但指代关系还是比较混乱，有时候指的是执行指令方式、有时候指的是硬件体系结构、有时候又是指系统编程模型。在每个层面边界也不是很清晰，于是就有了一定偷换概念的空间。</a:t>
            </a:r>
            <a:endParaRPr lang="en-US" altLang="zh-CN" dirty="0"/>
          </a:p>
          <a:p>
            <a:pPr marL="457200" indent="-457200">
              <a:buFont typeface="+mj-lt"/>
              <a:buAutoNum type="arabicPeriod"/>
            </a:pPr>
            <a:r>
              <a:rPr lang="en-US" altLang="zh-CN" dirty="0"/>
              <a:t>SIMD</a:t>
            </a:r>
            <a:r>
              <a:rPr lang="zh-CN" altLang="en-US" dirty="0"/>
              <a:t> 和 </a:t>
            </a:r>
            <a:r>
              <a:rPr lang="en-US" altLang="zh-CN" dirty="0"/>
              <a:t>SIMT</a:t>
            </a:r>
            <a:r>
              <a:rPr lang="zh-CN" altLang="en-US" dirty="0"/>
              <a:t> 这里代指指令的执行方式和对应映射的硬件体系结构。</a:t>
            </a:r>
            <a:endParaRPr lang="en-US" altLang="zh-CN" dirty="0"/>
          </a:p>
          <a:p>
            <a:pPr marL="457200" indent="-457200">
              <a:buFont typeface="+mj-lt"/>
              <a:buAutoNum type="arabicPeriod"/>
            </a:pPr>
            <a:r>
              <a:rPr lang="en-US" altLang="zh-CN" dirty="0"/>
              <a:t>SPMD</a:t>
            </a:r>
            <a:r>
              <a:rPr lang="zh-CN" altLang="en-US" dirty="0"/>
              <a:t> 这里指代一种具体的编程模型。</a:t>
            </a:r>
            <a:endParaRPr lang="en-US" altLang="zh-CN" dirty="0"/>
          </a:p>
          <a:p>
            <a:pPr marL="457200" indent="-457200">
              <a:buFont typeface="+mj-lt"/>
              <a:buAutoNum type="arabicPeriod"/>
            </a:pPr>
            <a:r>
              <a:rPr lang="en-US" altLang="zh-CN" dirty="0"/>
              <a:t>DSA</a:t>
            </a:r>
            <a:r>
              <a:rPr lang="zh-CN" altLang="en-US" dirty="0"/>
              <a:t> 指代具体的特殊硬件架构。</a:t>
            </a:r>
            <a:br>
              <a:rPr lang="zh-CN" altLang="en-US" dirty="0"/>
            </a:br>
            <a:endParaRPr kumimoji="1" lang="zh-CN" altLang="en-US" dirty="0"/>
          </a:p>
        </p:txBody>
      </p:sp>
    </p:spTree>
    <p:extLst>
      <p:ext uri="{BB962C8B-B14F-4D97-AF65-F5344CB8AC3E}">
        <p14:creationId xmlns:p14="http://schemas.microsoft.com/office/powerpoint/2010/main" val="1584954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4C7DEFEE-B010-3844-83C3-846973B206FA}"/>
              </a:ext>
            </a:extLst>
          </p:cNvPr>
          <p:cNvSpPr>
            <a:spLocks noGrp="1"/>
          </p:cNvSpPr>
          <p:nvPr>
            <p:ph sz="half" idx="1"/>
          </p:nvPr>
        </p:nvSpPr>
        <p:spPr/>
        <p:txBody>
          <a:bodyPr>
            <a:normAutofit/>
          </a:bodyPr>
          <a:lstStyle/>
          <a:p>
            <a:pPr>
              <a:lnSpc>
                <a:spcPct val="130000"/>
              </a:lnSpc>
            </a:pPr>
            <a:r>
              <a:rPr lang="en-US" altLang="zh-CN" dirty="0">
                <a:latin typeface="Futura Medium" panose="020B0602020204020303" pitchFamily="34" charset="-79"/>
                <a:cs typeface="Futura Medium" panose="020B0602020204020303" pitchFamily="34" charset="-79"/>
              </a:rPr>
              <a:t>4.</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GPU</a:t>
            </a:r>
            <a:r>
              <a:rPr lang="zh-CN" altLang="en-US" dirty="0">
                <a:latin typeface="Futura Medium" panose="020B0602020204020303" pitchFamily="34" charset="-79"/>
                <a:cs typeface="Futura Medium" panose="020B0602020204020303" pitchFamily="34" charset="-79"/>
              </a:rPr>
              <a:t>的编程模型</a:t>
            </a:r>
            <a:endParaRPr lang="en-US" altLang="zh-CN"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565963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7A7A9-3852-1440-8C4D-FFDB2F08D35C}"/>
              </a:ext>
            </a:extLst>
          </p:cNvPr>
          <p:cNvSpPr>
            <a:spLocks noGrp="1"/>
          </p:cNvSpPr>
          <p:nvPr>
            <p:ph type="title"/>
          </p:nvPr>
        </p:nvSpPr>
        <p:spPr/>
        <p:txBody>
          <a:bodyPr/>
          <a:lstStyle/>
          <a:p>
            <a:r>
              <a:rPr lang="en-US" altLang="zh-CN" dirty="0"/>
              <a:t>SIMD vs. SIMT </a:t>
            </a:r>
            <a:r>
              <a:rPr lang="zh-CN" altLang="en-US" dirty="0"/>
              <a:t>执行模式</a:t>
            </a:r>
          </a:p>
        </p:txBody>
      </p:sp>
      <p:sp>
        <p:nvSpPr>
          <p:cNvPr id="4" name="内容占位符 7">
            <a:extLst>
              <a:ext uri="{FF2B5EF4-FFF2-40B4-BE49-F238E27FC236}">
                <a16:creationId xmlns:a16="http://schemas.microsoft.com/office/drawing/2014/main" id="{5ADC8699-4BFA-D440-950F-37A3B96B94B2}"/>
              </a:ext>
            </a:extLst>
          </p:cNvPr>
          <p:cNvSpPr txBox="1">
            <a:spLocks/>
          </p:cNvSpPr>
          <p:nvPr/>
        </p:nvSpPr>
        <p:spPr>
          <a:xfrm>
            <a:off x="623635" y="1360170"/>
            <a:ext cx="10963473" cy="2160796"/>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r>
              <a:rPr lang="en-US" altLang="zh-CN" b="1" dirty="0"/>
              <a:t>SIMD</a:t>
            </a:r>
            <a:r>
              <a:rPr lang="zh-CN" altLang="en-US" b="1" dirty="0"/>
              <a:t>：</a:t>
            </a:r>
            <a:r>
              <a:rPr lang="zh-CN" altLang="en-US" dirty="0"/>
              <a:t>单顺序的指令流执行 </a:t>
            </a:r>
            <a:r>
              <a:rPr lang="en-US" altLang="zh-CN" dirty="0">
                <a:latin typeface="+mj-ea"/>
                <a:ea typeface="+mj-ea"/>
                <a:cs typeface="Futura Medium" panose="020B0602020204020303" pitchFamily="34" charset="-79"/>
              </a:rPr>
              <a:t>-&gt;</a:t>
            </a:r>
            <a:r>
              <a:rPr lang="zh-CN" altLang="en-US" dirty="0"/>
              <a:t> 每条指令多个数据输入同时执行</a:t>
            </a:r>
            <a:endParaRPr lang="en-US" altLang="zh-CN" dirty="0"/>
          </a:p>
          <a:p>
            <a:pPr lvl="1"/>
            <a:r>
              <a:rPr lang="en-US" altLang="zh-CN" dirty="0"/>
              <a:t>[VLD, VLD, VADD, VST], VLEN</a:t>
            </a:r>
          </a:p>
          <a:p>
            <a:pPr marL="239106" lvl="1" indent="-239106">
              <a:buFont typeface="Arial" pitchFamily="34" charset="0"/>
              <a:buChar char="•"/>
            </a:pPr>
            <a:r>
              <a:rPr lang="en-US" altLang="zh-CN" sz="2000" b="1" dirty="0"/>
              <a:t>SIMT</a:t>
            </a:r>
            <a:r>
              <a:rPr lang="zh-CN" altLang="en-US" sz="2000" b="1" dirty="0"/>
              <a:t>：</a:t>
            </a:r>
            <a:r>
              <a:rPr lang="zh-CN" altLang="en-US" sz="2000" dirty="0"/>
              <a:t>标量指令的多个指令流 </a:t>
            </a:r>
            <a:r>
              <a:rPr lang="en-US" altLang="zh-CN" sz="2000" dirty="0">
                <a:latin typeface="+mj-ea"/>
                <a:ea typeface="+mj-ea"/>
              </a:rPr>
              <a:t>-&gt;</a:t>
            </a:r>
            <a:r>
              <a:rPr lang="zh-CN" altLang="en-US" sz="2000" dirty="0"/>
              <a:t> 动态地把线程按</a:t>
            </a:r>
            <a:r>
              <a:rPr lang="en-US" altLang="zh-CN" sz="2000" dirty="0"/>
              <a:t>wrap</a:t>
            </a:r>
            <a:r>
              <a:rPr lang="zh-CN" altLang="en-US" sz="2000" dirty="0"/>
              <a:t>分组执行</a:t>
            </a:r>
            <a:endParaRPr lang="en-US" altLang="zh-CN" sz="2000" dirty="0"/>
          </a:p>
          <a:p>
            <a:pPr marL="596706" lvl="2" indent="-239106">
              <a:buFont typeface="Arial" pitchFamily="34" charset="0"/>
              <a:buChar char="•"/>
            </a:pPr>
            <a:r>
              <a:rPr lang="en-US" altLang="zh-CN" sz="1800" dirty="0"/>
              <a:t>[LD, LD, ADD, ST], </a:t>
            </a:r>
            <a:r>
              <a:rPr lang="en-US" altLang="zh-CN" sz="1800" dirty="0" err="1"/>
              <a:t>NumThreads</a:t>
            </a:r>
            <a:endParaRPr lang="en-US" altLang="zh-CN" sz="1800" dirty="0"/>
          </a:p>
          <a:p>
            <a:pPr lvl="1"/>
            <a:endParaRPr lang="en-US" altLang="zh-CN" dirty="0"/>
          </a:p>
        </p:txBody>
      </p:sp>
    </p:spTree>
    <p:extLst>
      <p:ext uri="{BB962C8B-B14F-4D97-AF65-F5344CB8AC3E}">
        <p14:creationId xmlns:p14="http://schemas.microsoft.com/office/powerpoint/2010/main" val="1581779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7A7A9-3852-1440-8C4D-FFDB2F08D35C}"/>
              </a:ext>
            </a:extLst>
          </p:cNvPr>
          <p:cNvSpPr>
            <a:spLocks noGrp="1"/>
          </p:cNvSpPr>
          <p:nvPr>
            <p:ph type="title"/>
          </p:nvPr>
        </p:nvSpPr>
        <p:spPr/>
        <p:txBody>
          <a:bodyPr/>
          <a:lstStyle/>
          <a:p>
            <a:r>
              <a:rPr lang="en-US" altLang="zh-CN" dirty="0"/>
              <a:t>SIMD vs. SIMT </a:t>
            </a:r>
            <a:r>
              <a:rPr lang="zh-CN" altLang="en-US" dirty="0"/>
              <a:t>执行模式</a:t>
            </a:r>
          </a:p>
        </p:txBody>
      </p:sp>
      <p:sp>
        <p:nvSpPr>
          <p:cNvPr id="3" name="内容占位符 2">
            <a:extLst>
              <a:ext uri="{FF2B5EF4-FFF2-40B4-BE49-F238E27FC236}">
                <a16:creationId xmlns:a16="http://schemas.microsoft.com/office/drawing/2014/main" id="{110762AC-6AB1-A645-B2FA-EEE12BEADD07}"/>
              </a:ext>
            </a:extLst>
          </p:cNvPr>
          <p:cNvSpPr>
            <a:spLocks noGrp="1"/>
          </p:cNvSpPr>
          <p:nvPr>
            <p:ph sz="half" idx="1"/>
          </p:nvPr>
        </p:nvSpPr>
        <p:spPr>
          <a:xfrm>
            <a:off x="623635" y="3733532"/>
            <a:ext cx="10963473" cy="2621548"/>
          </a:xfrm>
          <a:solidFill>
            <a:schemeClr val="bg1">
              <a:lumMod val="95000"/>
            </a:schemeClr>
          </a:solidFill>
        </p:spPr>
        <p:txBody>
          <a:bodyPr/>
          <a:lstStyle/>
          <a:p>
            <a:pPr marL="239106" lvl="1" indent="-239106">
              <a:buFont typeface="Arial" pitchFamily="34" charset="0"/>
              <a:buChar char="•"/>
            </a:pPr>
            <a:r>
              <a:rPr lang="en-US" altLang="zh-CN" sz="2000" b="1" dirty="0"/>
              <a:t>SIMT</a:t>
            </a:r>
            <a:r>
              <a:rPr lang="zh-CN" altLang="en-US" sz="2000" b="1" dirty="0"/>
              <a:t>的优势：</a:t>
            </a:r>
            <a:endParaRPr lang="en-US" altLang="zh-CN" sz="2000" b="1" dirty="0"/>
          </a:p>
          <a:p>
            <a:pPr lvl="1"/>
            <a:r>
              <a:rPr lang="zh-CN" altLang="en-US" dirty="0"/>
              <a:t>无需开发者费力把数据凑成合适的矢量长度</a:t>
            </a:r>
            <a:endParaRPr lang="en-US" altLang="zh-CN" dirty="0"/>
          </a:p>
          <a:p>
            <a:pPr lvl="1"/>
            <a:r>
              <a:rPr lang="zh-CN" altLang="en-US" dirty="0"/>
              <a:t>从硬件设计上解决大部分 </a:t>
            </a:r>
            <a:r>
              <a:rPr lang="en-US" altLang="zh-CN" dirty="0"/>
              <a:t>SIMD</a:t>
            </a:r>
            <a:r>
              <a:rPr lang="zh-CN" altLang="en-US" dirty="0"/>
              <a:t> </a:t>
            </a:r>
            <a:r>
              <a:rPr lang="en-US" altLang="zh-CN" dirty="0"/>
              <a:t>data path</a:t>
            </a:r>
            <a:r>
              <a:rPr lang="zh-CN" altLang="en-US" dirty="0"/>
              <a:t> 的流水编排问题</a:t>
            </a:r>
            <a:endParaRPr lang="en-US" altLang="zh-CN" dirty="0"/>
          </a:p>
          <a:p>
            <a:pPr lvl="1"/>
            <a:r>
              <a:rPr lang="zh-CN" altLang="en-US" dirty="0"/>
              <a:t>线程可以独立执行，使得每个 </a:t>
            </a:r>
            <a:r>
              <a:rPr lang="en-US" altLang="zh-CN" dirty="0"/>
              <a:t>thread</a:t>
            </a:r>
            <a:r>
              <a:rPr lang="zh-CN" altLang="en-US" dirty="0"/>
              <a:t> 相对灵活，允许每个线程有不同的分支</a:t>
            </a:r>
            <a:endParaRPr lang="en-US" altLang="zh-CN" dirty="0"/>
          </a:p>
          <a:p>
            <a:pPr lvl="1"/>
            <a:r>
              <a:rPr lang="zh-CN" altLang="en-US" dirty="0"/>
              <a:t>一组执行相同指令的线程由硬件动态组织成 </a:t>
            </a:r>
            <a:r>
              <a:rPr lang="en-US" altLang="zh-CN" dirty="0"/>
              <a:t>warp</a:t>
            </a:r>
            <a:r>
              <a:rPr lang="zh-CN" altLang="en-US" dirty="0"/>
              <a:t>，加快了 </a:t>
            </a:r>
            <a:r>
              <a:rPr lang="en-US" altLang="zh-CN" dirty="0"/>
              <a:t>SIMD</a:t>
            </a:r>
            <a:r>
              <a:rPr lang="zh-CN" altLang="en-US" dirty="0"/>
              <a:t> 的计算并行度</a:t>
            </a:r>
            <a:endParaRPr lang="en-US" altLang="zh-CN" dirty="0"/>
          </a:p>
        </p:txBody>
      </p:sp>
      <p:sp>
        <p:nvSpPr>
          <p:cNvPr id="4" name="内容占位符 7">
            <a:extLst>
              <a:ext uri="{FF2B5EF4-FFF2-40B4-BE49-F238E27FC236}">
                <a16:creationId xmlns:a16="http://schemas.microsoft.com/office/drawing/2014/main" id="{5ADC8699-4BFA-D440-950F-37A3B96B94B2}"/>
              </a:ext>
            </a:extLst>
          </p:cNvPr>
          <p:cNvSpPr txBox="1">
            <a:spLocks/>
          </p:cNvSpPr>
          <p:nvPr/>
        </p:nvSpPr>
        <p:spPr>
          <a:xfrm>
            <a:off x="623635" y="1360170"/>
            <a:ext cx="10963473" cy="2160796"/>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r>
              <a:rPr lang="en-US" altLang="zh-CN" b="1" dirty="0"/>
              <a:t>SIMD</a:t>
            </a:r>
            <a:r>
              <a:rPr lang="zh-CN" altLang="en-US" b="1" dirty="0"/>
              <a:t>：</a:t>
            </a:r>
            <a:r>
              <a:rPr lang="zh-CN" altLang="en-US" dirty="0"/>
              <a:t>单顺序的指令流执行 </a:t>
            </a:r>
            <a:r>
              <a:rPr lang="en-US" altLang="zh-CN" dirty="0">
                <a:latin typeface="+mj-ea"/>
                <a:ea typeface="+mj-ea"/>
                <a:cs typeface="Futura Medium" panose="020B0602020204020303" pitchFamily="34" charset="-79"/>
              </a:rPr>
              <a:t>-&gt;</a:t>
            </a:r>
            <a:r>
              <a:rPr lang="zh-CN" altLang="en-US" dirty="0"/>
              <a:t> 每条指令多个数据输入同时执行</a:t>
            </a:r>
            <a:endParaRPr lang="en-US" altLang="zh-CN" dirty="0"/>
          </a:p>
          <a:p>
            <a:pPr lvl="1"/>
            <a:r>
              <a:rPr lang="en-US" altLang="zh-CN" dirty="0"/>
              <a:t>[VLD, VLD, VADD, VST], VLEN</a:t>
            </a:r>
          </a:p>
          <a:p>
            <a:pPr marL="239106" lvl="1" indent="-239106">
              <a:buFont typeface="Arial" pitchFamily="34" charset="0"/>
              <a:buChar char="•"/>
            </a:pPr>
            <a:r>
              <a:rPr lang="en-US" altLang="zh-CN" sz="2000" b="1" dirty="0"/>
              <a:t>SIMT</a:t>
            </a:r>
            <a:r>
              <a:rPr lang="zh-CN" altLang="en-US" sz="2000" b="1" dirty="0"/>
              <a:t>：</a:t>
            </a:r>
            <a:r>
              <a:rPr lang="zh-CN" altLang="en-US" sz="2000" dirty="0"/>
              <a:t>标量指令的多个指令流 </a:t>
            </a:r>
            <a:r>
              <a:rPr lang="en-US" altLang="zh-CN" sz="2000" dirty="0">
                <a:latin typeface="+mj-ea"/>
                <a:ea typeface="+mj-ea"/>
              </a:rPr>
              <a:t>-&gt;</a:t>
            </a:r>
            <a:r>
              <a:rPr lang="zh-CN" altLang="en-US" sz="2000" dirty="0"/>
              <a:t> 动态地把线程按</a:t>
            </a:r>
            <a:r>
              <a:rPr lang="en-US" altLang="zh-CN" sz="2000" dirty="0"/>
              <a:t>wrap</a:t>
            </a:r>
            <a:r>
              <a:rPr lang="zh-CN" altLang="en-US" sz="2000" dirty="0"/>
              <a:t>分组执行</a:t>
            </a:r>
            <a:endParaRPr lang="en-US" altLang="zh-CN" sz="2000" dirty="0"/>
          </a:p>
          <a:p>
            <a:pPr marL="596706" lvl="2" indent="-239106">
              <a:buFont typeface="Arial" pitchFamily="34" charset="0"/>
              <a:buChar char="•"/>
            </a:pPr>
            <a:r>
              <a:rPr lang="en-US" altLang="zh-CN" sz="1800" dirty="0"/>
              <a:t>[LD, LD, ADD, ST], </a:t>
            </a:r>
            <a:r>
              <a:rPr lang="en-US" altLang="zh-CN" sz="1800" dirty="0" err="1"/>
              <a:t>NumThreads</a:t>
            </a:r>
            <a:endParaRPr lang="en-US" altLang="zh-CN" sz="1800" dirty="0"/>
          </a:p>
          <a:p>
            <a:pPr lvl="1"/>
            <a:endParaRPr lang="en-US" altLang="zh-CN" dirty="0"/>
          </a:p>
        </p:txBody>
      </p:sp>
    </p:spTree>
    <p:extLst>
      <p:ext uri="{BB962C8B-B14F-4D97-AF65-F5344CB8AC3E}">
        <p14:creationId xmlns:p14="http://schemas.microsoft.com/office/powerpoint/2010/main" val="1252365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A01839-301E-6F4A-81B5-2AC1B7545728}"/>
              </a:ext>
            </a:extLst>
          </p:cNvPr>
          <p:cNvSpPr>
            <a:spLocks noGrp="1"/>
          </p:cNvSpPr>
          <p:nvPr>
            <p:ph type="title"/>
          </p:nvPr>
        </p:nvSpPr>
        <p:spPr/>
        <p:txBody>
          <a:bodyPr/>
          <a:lstStyle/>
          <a:p>
            <a:r>
              <a:rPr lang="en-US" altLang="zh-CN" dirty="0"/>
              <a:t>Multithreading of Warps</a:t>
            </a:r>
            <a:endParaRPr lang="zh-CN" altLang="en-US" dirty="0"/>
          </a:p>
        </p:txBody>
      </p:sp>
      <p:sp>
        <p:nvSpPr>
          <p:cNvPr id="10" name="内容占位符 9">
            <a:extLst>
              <a:ext uri="{FF2B5EF4-FFF2-40B4-BE49-F238E27FC236}">
                <a16:creationId xmlns:a16="http://schemas.microsoft.com/office/drawing/2014/main" id="{FC95CE75-8B3E-E14A-8204-C8813E1CE442}"/>
              </a:ext>
            </a:extLst>
          </p:cNvPr>
          <p:cNvSpPr>
            <a:spLocks noGrp="1"/>
          </p:cNvSpPr>
          <p:nvPr>
            <p:ph sz="half" idx="1"/>
          </p:nvPr>
        </p:nvSpPr>
        <p:spPr/>
        <p:txBody>
          <a:bodyPr/>
          <a:lstStyle/>
          <a:p>
            <a:r>
              <a:rPr lang="en-US" altLang="zh-CN" dirty="0"/>
              <a:t>GPU</a:t>
            </a:r>
            <a:r>
              <a:rPr lang="zh-CN" altLang="en-US" dirty="0"/>
              <a:t>中线程调度的基本单位是</a:t>
            </a:r>
            <a:r>
              <a:rPr lang="en-US" altLang="zh-CN" dirty="0"/>
              <a:t>Warp</a:t>
            </a:r>
          </a:p>
          <a:p>
            <a:r>
              <a:rPr lang="zh-CN" altLang="en-US" dirty="0"/>
              <a:t>假设一个 </a:t>
            </a:r>
            <a:r>
              <a:rPr lang="en-US" altLang="zh-CN" dirty="0"/>
              <a:t>warp</a:t>
            </a:r>
            <a:r>
              <a:rPr lang="zh-CN" altLang="en-US" dirty="0"/>
              <a:t> 包含</a:t>
            </a:r>
            <a:r>
              <a:rPr lang="en-US" altLang="zh-CN" dirty="0"/>
              <a:t>32</a:t>
            </a:r>
            <a:r>
              <a:rPr lang="zh-CN" altLang="en-US" dirty="0"/>
              <a:t>个线程</a:t>
            </a:r>
            <a:endParaRPr lang="en-US" altLang="zh-CN" dirty="0"/>
          </a:p>
          <a:p>
            <a:r>
              <a:rPr lang="zh-CN" altLang="en-US" dirty="0"/>
              <a:t>现在要进行 </a:t>
            </a:r>
            <a:r>
              <a:rPr lang="en-US" altLang="zh-CN" dirty="0"/>
              <a:t>32K</a:t>
            </a:r>
            <a:r>
              <a:rPr lang="zh-CN" altLang="en-US" dirty="0"/>
              <a:t> 次迭代，每个迭代一个线程 </a:t>
            </a:r>
            <a:r>
              <a:rPr lang="en-US" altLang="zh-CN" dirty="0">
                <a:latin typeface="+mj-ea"/>
                <a:ea typeface="+mj-ea"/>
              </a:rPr>
              <a:t>-&gt;</a:t>
            </a:r>
            <a:r>
              <a:rPr lang="zh-CN" altLang="en-US" dirty="0"/>
              <a:t> </a:t>
            </a:r>
            <a:r>
              <a:rPr lang="en-US" altLang="zh-CN" dirty="0"/>
              <a:t>1K</a:t>
            </a:r>
            <a:r>
              <a:rPr lang="zh-CN" altLang="en-US" dirty="0"/>
              <a:t> </a:t>
            </a:r>
            <a:r>
              <a:rPr lang="en-US" altLang="zh-CN" dirty="0"/>
              <a:t>wrap</a:t>
            </a:r>
          </a:p>
        </p:txBody>
      </p:sp>
      <p:pic>
        <p:nvPicPr>
          <p:cNvPr id="7" name="图片 6">
            <a:extLst>
              <a:ext uri="{FF2B5EF4-FFF2-40B4-BE49-F238E27FC236}">
                <a16:creationId xmlns:a16="http://schemas.microsoft.com/office/drawing/2014/main" id="{259BB722-A2F0-284C-B0BB-A6AE20CC8E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4271" y="3165147"/>
            <a:ext cx="7442200" cy="2755900"/>
          </a:xfrm>
          <a:prstGeom prst="rect">
            <a:avLst/>
          </a:prstGeom>
        </p:spPr>
      </p:pic>
    </p:spTree>
    <p:extLst>
      <p:ext uri="{BB962C8B-B14F-4D97-AF65-F5344CB8AC3E}">
        <p14:creationId xmlns:p14="http://schemas.microsoft.com/office/powerpoint/2010/main" val="2555171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A01839-301E-6F4A-81B5-2AC1B7545728}"/>
              </a:ext>
            </a:extLst>
          </p:cNvPr>
          <p:cNvSpPr>
            <a:spLocks noGrp="1"/>
          </p:cNvSpPr>
          <p:nvPr>
            <p:ph type="title"/>
          </p:nvPr>
        </p:nvSpPr>
        <p:spPr/>
        <p:txBody>
          <a:bodyPr/>
          <a:lstStyle/>
          <a:p>
            <a:r>
              <a:rPr lang="en-US" altLang="zh-CN" dirty="0"/>
              <a:t>Multithreading of Warps</a:t>
            </a:r>
            <a:endParaRPr lang="zh-CN" altLang="en-US" dirty="0"/>
          </a:p>
        </p:txBody>
      </p:sp>
      <p:sp>
        <p:nvSpPr>
          <p:cNvPr id="10" name="内容占位符 9">
            <a:extLst>
              <a:ext uri="{FF2B5EF4-FFF2-40B4-BE49-F238E27FC236}">
                <a16:creationId xmlns:a16="http://schemas.microsoft.com/office/drawing/2014/main" id="{FC95CE75-8B3E-E14A-8204-C8813E1CE442}"/>
              </a:ext>
            </a:extLst>
          </p:cNvPr>
          <p:cNvSpPr>
            <a:spLocks noGrp="1"/>
          </p:cNvSpPr>
          <p:nvPr>
            <p:ph sz="half" idx="1"/>
          </p:nvPr>
        </p:nvSpPr>
        <p:spPr/>
        <p:txBody>
          <a:bodyPr/>
          <a:lstStyle/>
          <a:p>
            <a:r>
              <a:rPr lang="en-US" altLang="zh-CN" dirty="0"/>
              <a:t>GPU</a:t>
            </a:r>
            <a:r>
              <a:rPr lang="zh-CN" altLang="en-US" dirty="0"/>
              <a:t>中线程调度的基本单位是</a:t>
            </a:r>
            <a:r>
              <a:rPr lang="en-US" altLang="zh-CN" dirty="0"/>
              <a:t>Warp</a:t>
            </a:r>
          </a:p>
          <a:p>
            <a:r>
              <a:rPr lang="zh-CN" altLang="en-US" dirty="0"/>
              <a:t>假设一个 </a:t>
            </a:r>
            <a:r>
              <a:rPr lang="en-US" altLang="zh-CN" dirty="0"/>
              <a:t>warp</a:t>
            </a:r>
            <a:r>
              <a:rPr lang="zh-CN" altLang="en-US" dirty="0"/>
              <a:t> 包含</a:t>
            </a:r>
            <a:r>
              <a:rPr lang="en-US" altLang="zh-CN" dirty="0"/>
              <a:t>32</a:t>
            </a:r>
            <a:r>
              <a:rPr lang="zh-CN" altLang="en-US" dirty="0"/>
              <a:t>个线程</a:t>
            </a:r>
            <a:endParaRPr lang="en-US" altLang="zh-CN" dirty="0"/>
          </a:p>
          <a:p>
            <a:r>
              <a:rPr lang="zh-CN" altLang="en-US" dirty="0"/>
              <a:t>现在要进行 </a:t>
            </a:r>
            <a:r>
              <a:rPr lang="en-US" altLang="zh-CN" dirty="0"/>
              <a:t>32K</a:t>
            </a:r>
            <a:r>
              <a:rPr lang="zh-CN" altLang="en-US" dirty="0"/>
              <a:t> 次迭代，每个迭代一个线程 </a:t>
            </a:r>
            <a:r>
              <a:rPr lang="en-US" altLang="zh-CN" dirty="0">
                <a:latin typeface="+mj-ea"/>
                <a:ea typeface="+mj-ea"/>
              </a:rPr>
              <a:t>-&gt;</a:t>
            </a:r>
            <a:r>
              <a:rPr lang="zh-CN" altLang="en-US" dirty="0"/>
              <a:t> </a:t>
            </a:r>
            <a:r>
              <a:rPr lang="en-US" altLang="zh-CN" dirty="0"/>
              <a:t>1K</a:t>
            </a:r>
            <a:r>
              <a:rPr lang="zh-CN" altLang="en-US" dirty="0"/>
              <a:t> </a:t>
            </a:r>
            <a:r>
              <a:rPr lang="en-US" altLang="zh-CN" dirty="0"/>
              <a:t>wrap</a:t>
            </a:r>
          </a:p>
        </p:txBody>
      </p:sp>
      <p:pic>
        <p:nvPicPr>
          <p:cNvPr id="5" name="图片 4">
            <a:extLst>
              <a:ext uri="{FF2B5EF4-FFF2-40B4-BE49-F238E27FC236}">
                <a16:creationId xmlns:a16="http://schemas.microsoft.com/office/drawing/2014/main" id="{4E03702C-2A2C-184F-90E1-E19B96AD43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7791" y="3175659"/>
            <a:ext cx="7442200" cy="2755900"/>
          </a:xfrm>
          <a:prstGeom prst="rect">
            <a:avLst/>
          </a:prstGeom>
        </p:spPr>
      </p:pic>
    </p:spTree>
    <p:extLst>
      <p:ext uri="{BB962C8B-B14F-4D97-AF65-F5344CB8AC3E}">
        <p14:creationId xmlns:p14="http://schemas.microsoft.com/office/powerpoint/2010/main" val="1433606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A01839-301E-6F4A-81B5-2AC1B7545728}"/>
              </a:ext>
            </a:extLst>
          </p:cNvPr>
          <p:cNvSpPr>
            <a:spLocks noGrp="1"/>
          </p:cNvSpPr>
          <p:nvPr>
            <p:ph type="title"/>
          </p:nvPr>
        </p:nvSpPr>
        <p:spPr/>
        <p:txBody>
          <a:bodyPr/>
          <a:lstStyle/>
          <a:p>
            <a:r>
              <a:rPr lang="en-US" altLang="zh-CN" dirty="0"/>
              <a:t>Multithreading of Warps</a:t>
            </a:r>
            <a:endParaRPr lang="zh-CN" altLang="en-US" dirty="0"/>
          </a:p>
        </p:txBody>
      </p:sp>
      <p:sp>
        <p:nvSpPr>
          <p:cNvPr id="10" name="内容占位符 9">
            <a:extLst>
              <a:ext uri="{FF2B5EF4-FFF2-40B4-BE49-F238E27FC236}">
                <a16:creationId xmlns:a16="http://schemas.microsoft.com/office/drawing/2014/main" id="{FC95CE75-8B3E-E14A-8204-C8813E1CE442}"/>
              </a:ext>
            </a:extLst>
          </p:cNvPr>
          <p:cNvSpPr>
            <a:spLocks noGrp="1"/>
          </p:cNvSpPr>
          <p:nvPr>
            <p:ph sz="half" idx="1"/>
          </p:nvPr>
        </p:nvSpPr>
        <p:spPr/>
        <p:txBody>
          <a:bodyPr/>
          <a:lstStyle/>
          <a:p>
            <a:r>
              <a:rPr lang="en-US" altLang="zh-CN" dirty="0"/>
              <a:t>GPU</a:t>
            </a:r>
            <a:r>
              <a:rPr lang="zh-CN" altLang="en-US" dirty="0"/>
              <a:t>中线程调度的基本单位是</a:t>
            </a:r>
            <a:r>
              <a:rPr lang="en-US" altLang="zh-CN" dirty="0"/>
              <a:t>Warp</a:t>
            </a:r>
          </a:p>
          <a:p>
            <a:r>
              <a:rPr lang="zh-CN" altLang="en-US" dirty="0"/>
              <a:t>假设一个 </a:t>
            </a:r>
            <a:r>
              <a:rPr lang="en-US" altLang="zh-CN" dirty="0"/>
              <a:t>warp</a:t>
            </a:r>
            <a:r>
              <a:rPr lang="zh-CN" altLang="en-US" dirty="0"/>
              <a:t> 包含</a:t>
            </a:r>
            <a:r>
              <a:rPr lang="en-US" altLang="zh-CN" dirty="0"/>
              <a:t>32</a:t>
            </a:r>
            <a:r>
              <a:rPr lang="zh-CN" altLang="en-US" dirty="0"/>
              <a:t>个线程</a:t>
            </a:r>
            <a:endParaRPr lang="en-US" altLang="zh-CN" dirty="0"/>
          </a:p>
          <a:p>
            <a:r>
              <a:rPr lang="zh-CN" altLang="en-US" dirty="0"/>
              <a:t>现在要进行 </a:t>
            </a:r>
            <a:r>
              <a:rPr lang="en-US" altLang="zh-CN" dirty="0"/>
              <a:t>32K</a:t>
            </a:r>
            <a:r>
              <a:rPr lang="zh-CN" altLang="en-US" dirty="0"/>
              <a:t> 次迭代，每个迭代一个线程 </a:t>
            </a:r>
            <a:r>
              <a:rPr lang="en-US" altLang="zh-CN" dirty="0">
                <a:latin typeface="+mj-ea"/>
                <a:ea typeface="+mj-ea"/>
              </a:rPr>
              <a:t>-&gt;</a:t>
            </a:r>
            <a:r>
              <a:rPr lang="zh-CN" altLang="en-US" dirty="0"/>
              <a:t> </a:t>
            </a:r>
            <a:r>
              <a:rPr lang="en-US" altLang="zh-CN" dirty="0"/>
              <a:t>1K</a:t>
            </a:r>
            <a:r>
              <a:rPr lang="zh-CN" altLang="en-US" dirty="0"/>
              <a:t> </a:t>
            </a:r>
            <a:r>
              <a:rPr lang="en-US" altLang="zh-CN" dirty="0"/>
              <a:t>wrap</a:t>
            </a:r>
          </a:p>
        </p:txBody>
      </p:sp>
      <p:pic>
        <p:nvPicPr>
          <p:cNvPr id="5" name="图片 4">
            <a:extLst>
              <a:ext uri="{FF2B5EF4-FFF2-40B4-BE49-F238E27FC236}">
                <a16:creationId xmlns:a16="http://schemas.microsoft.com/office/drawing/2014/main" id="{69556024-ED10-8A4E-9726-BEC4CD078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2821" y="3295431"/>
            <a:ext cx="7785100" cy="2768600"/>
          </a:xfrm>
          <a:prstGeom prst="rect">
            <a:avLst/>
          </a:prstGeom>
        </p:spPr>
      </p:pic>
    </p:spTree>
    <p:extLst>
      <p:ext uri="{BB962C8B-B14F-4D97-AF65-F5344CB8AC3E}">
        <p14:creationId xmlns:p14="http://schemas.microsoft.com/office/powerpoint/2010/main" val="941586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59"/>
            <a:ext cx="10963473" cy="4785199"/>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GPU</a:t>
            </a:r>
            <a:r>
              <a:rPr lang="zh-CN" altLang="en-US" sz="3200" b="1" dirty="0">
                <a:solidFill>
                  <a:srgbClr val="374154"/>
                </a:solidFill>
                <a:latin typeface="Gill Sans MT" panose="020B0502020104020203" pitchFamily="34" charset="0"/>
              </a:rPr>
              <a:t> 在 </a:t>
            </a:r>
            <a:r>
              <a:rPr lang="en-US" altLang="zh-CN" sz="3200" b="1" dirty="0">
                <a:solidFill>
                  <a:srgbClr val="374154"/>
                </a:solidFill>
                <a:latin typeface="Gill Sans MT" panose="020B0502020104020203" pitchFamily="34" charset="0"/>
              </a:rPr>
              <a:t>SIMT</a:t>
            </a:r>
            <a:r>
              <a:rPr lang="zh-CN" altLang="en-US" sz="3200" b="1" dirty="0">
                <a:solidFill>
                  <a:srgbClr val="374154"/>
                </a:solidFill>
                <a:latin typeface="Gill Sans MT" panose="020B0502020104020203" pitchFamily="34" charset="0"/>
              </a:rPr>
              <a:t> 编程本质</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SIMD</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vs</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SIMT</a:t>
            </a:r>
            <a:r>
              <a:rPr lang="zh-CN" altLang="en-US" sz="2800" dirty="0">
                <a:solidFill>
                  <a:srgbClr val="374154"/>
                </a:solidFill>
                <a:latin typeface="Gill Sans MT" panose="020B0502020104020203" pitchFamily="34" charset="0"/>
              </a:rPr>
              <a:t> 回顾</a:t>
            </a:r>
            <a:endParaRPr lang="en-US" altLang="zh-CN" sz="2800" dirty="0">
              <a:solidFill>
                <a:srgbClr val="374154"/>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编程模型 </a:t>
            </a:r>
            <a:r>
              <a:rPr lang="en-US" altLang="zh-CN" sz="2800" dirty="0">
                <a:solidFill>
                  <a:srgbClr val="374154"/>
                </a:solidFill>
                <a:latin typeface="Gill Sans MT" panose="020B0502020104020203" pitchFamily="34" charset="0"/>
              </a:rPr>
              <a:t>vs</a:t>
            </a:r>
            <a:r>
              <a:rPr lang="zh-CN" altLang="en-US" sz="2800" dirty="0">
                <a:solidFill>
                  <a:srgbClr val="374154"/>
                </a:solidFill>
                <a:latin typeface="Gill Sans MT" panose="020B0502020104020203" pitchFamily="34" charset="0"/>
              </a:rPr>
              <a:t> 执行模型</a:t>
            </a:r>
            <a:endParaRPr lang="en-US" altLang="zh-CN" sz="2800" dirty="0">
              <a:solidFill>
                <a:srgbClr val="374154"/>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并行的编程方式</a:t>
            </a:r>
            <a:endParaRPr lang="en-US" altLang="zh-CN" sz="2800" dirty="0">
              <a:solidFill>
                <a:srgbClr val="374154"/>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英伟达 </a:t>
            </a:r>
            <a:r>
              <a:rPr lang="en-US" altLang="zh-CN" sz="2800" dirty="0">
                <a:solidFill>
                  <a:srgbClr val="374154"/>
                </a:solidFill>
                <a:latin typeface="Gill Sans MT" panose="020B0502020104020203" pitchFamily="34" charset="0"/>
              </a:rPr>
              <a:t>GPU</a:t>
            </a:r>
            <a:r>
              <a:rPr lang="zh-CN" altLang="en-US" sz="2800" dirty="0">
                <a:solidFill>
                  <a:srgbClr val="374154"/>
                </a:solidFill>
                <a:latin typeface="Gill Sans MT" panose="020B0502020104020203" pitchFamily="34" charset="0"/>
              </a:rPr>
              <a:t> 编程模型</a:t>
            </a:r>
            <a:endParaRPr lang="en-US" altLang="zh-CN" sz="28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42899105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A9BAA21-252F-444B-8679-FF06C065AA56}"/>
              </a:ext>
            </a:extLst>
          </p:cNvPr>
          <p:cNvSpPr>
            <a:spLocks noGrp="1"/>
          </p:cNvSpPr>
          <p:nvPr>
            <p:ph type="title"/>
          </p:nvPr>
        </p:nvSpPr>
        <p:spPr/>
        <p:txBody>
          <a:bodyPr/>
          <a:lstStyle/>
          <a:p>
            <a:r>
              <a:rPr lang="zh-CN" altLang="en-US" dirty="0"/>
              <a:t>解决并行的瓶颈</a:t>
            </a:r>
          </a:p>
        </p:txBody>
      </p:sp>
      <p:sp>
        <p:nvSpPr>
          <p:cNvPr id="5" name="内容占位符 4">
            <a:extLst>
              <a:ext uri="{FF2B5EF4-FFF2-40B4-BE49-F238E27FC236}">
                <a16:creationId xmlns:a16="http://schemas.microsoft.com/office/drawing/2014/main" id="{7FE96D21-D3F1-E34F-88D9-8B89B3C0BD7F}"/>
              </a:ext>
            </a:extLst>
          </p:cNvPr>
          <p:cNvSpPr>
            <a:spLocks noGrp="1"/>
          </p:cNvSpPr>
          <p:nvPr>
            <p:ph sz="half" idx="1"/>
          </p:nvPr>
        </p:nvSpPr>
        <p:spPr>
          <a:xfrm>
            <a:off x="623636" y="1360170"/>
            <a:ext cx="10963472" cy="4994910"/>
          </a:xfrm>
        </p:spPr>
        <p:txBody>
          <a:bodyPr/>
          <a:lstStyle/>
          <a:p>
            <a:pPr marL="0" indent="0">
              <a:buNone/>
            </a:pPr>
            <a:r>
              <a:rPr lang="zh-CN" altLang="en-US" sz="2400" b="1" dirty="0"/>
              <a:t>程序并行执行最大的瓶颈是访存和控制流：</a:t>
            </a:r>
            <a:endParaRPr lang="en-US" altLang="zh-CN" sz="2400" b="1" dirty="0"/>
          </a:p>
          <a:p>
            <a:r>
              <a:rPr lang="en-US" altLang="zh-CN" dirty="0"/>
              <a:t>SIMD</a:t>
            </a:r>
            <a:r>
              <a:rPr lang="zh-CN" altLang="en-US" dirty="0"/>
              <a:t> 架构中单线程 </a:t>
            </a:r>
            <a:r>
              <a:rPr lang="en-US" altLang="zh-CN" dirty="0"/>
              <a:t>CPU</a:t>
            </a:r>
            <a:r>
              <a:rPr lang="zh-CN" altLang="en-US" dirty="0"/>
              <a:t> 通过大量控制逻辑进行超前执行、缓存、预取等机制来强行缓解瓶颈。</a:t>
            </a:r>
            <a:endParaRPr lang="en-US" altLang="zh-CN" dirty="0"/>
          </a:p>
          <a:p>
            <a:r>
              <a:rPr lang="en-US" altLang="zh-CN" dirty="0"/>
              <a:t>SIMT</a:t>
            </a:r>
            <a:r>
              <a:rPr lang="zh-CN" altLang="en-US" dirty="0"/>
              <a:t> 架构通过细粒度的多线程（</a:t>
            </a:r>
            <a:r>
              <a:rPr lang="en-US" altLang="zh-CN" dirty="0"/>
              <a:t>FGMT</a:t>
            </a:r>
            <a:r>
              <a:rPr lang="zh-CN" altLang="en-US" dirty="0"/>
              <a:t>）调度来实现访存和计算并行。</a:t>
            </a:r>
            <a:endParaRPr lang="en-US" altLang="zh-CN" dirty="0"/>
          </a:p>
        </p:txBody>
      </p:sp>
    </p:spTree>
    <p:extLst>
      <p:ext uri="{BB962C8B-B14F-4D97-AF65-F5344CB8AC3E}">
        <p14:creationId xmlns:p14="http://schemas.microsoft.com/office/powerpoint/2010/main" val="522296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EAB05A-C9E3-7748-AED7-D1D86C4729D6}"/>
              </a:ext>
            </a:extLst>
          </p:cNvPr>
          <p:cNvSpPr>
            <a:spLocks noGrp="1"/>
          </p:cNvSpPr>
          <p:nvPr>
            <p:ph type="title"/>
          </p:nvPr>
        </p:nvSpPr>
        <p:spPr/>
        <p:txBody>
          <a:bodyPr/>
          <a:lstStyle/>
          <a:p>
            <a:r>
              <a:rPr lang="en-US" altLang="zh-CN" dirty="0"/>
              <a:t>Warps </a:t>
            </a:r>
            <a:r>
              <a:rPr lang="zh-CN" altLang="en-US" dirty="0"/>
              <a:t>和</a:t>
            </a:r>
            <a:r>
              <a:rPr lang="en-US" altLang="zh-CN" dirty="0"/>
              <a:t> Warp-Level</a:t>
            </a:r>
            <a:r>
              <a:rPr lang="zh-CN" altLang="en-US" dirty="0"/>
              <a:t> </a:t>
            </a:r>
            <a:r>
              <a:rPr lang="en-US" altLang="zh-CN" dirty="0"/>
              <a:t>FGMT</a:t>
            </a:r>
            <a:r>
              <a:rPr lang="zh-CN" altLang="en-US" dirty="0"/>
              <a:t> 关系</a:t>
            </a:r>
          </a:p>
        </p:txBody>
      </p:sp>
      <p:sp>
        <p:nvSpPr>
          <p:cNvPr id="5" name="内容占位符 4">
            <a:extLst>
              <a:ext uri="{FF2B5EF4-FFF2-40B4-BE49-F238E27FC236}">
                <a16:creationId xmlns:a16="http://schemas.microsoft.com/office/drawing/2014/main" id="{A1A2E1F8-3063-5E43-8BB6-47AFDEFC92EB}"/>
              </a:ext>
            </a:extLst>
          </p:cNvPr>
          <p:cNvSpPr>
            <a:spLocks noGrp="1"/>
          </p:cNvSpPr>
          <p:nvPr>
            <p:ph sz="half" idx="1"/>
          </p:nvPr>
        </p:nvSpPr>
        <p:spPr/>
        <p:txBody>
          <a:bodyPr/>
          <a:lstStyle/>
          <a:p>
            <a:r>
              <a:rPr lang="en-US" altLang="zh-CN" dirty="0"/>
              <a:t>Warp: </a:t>
            </a:r>
            <a:r>
              <a:rPr lang="zh-CN" altLang="en-US" dirty="0"/>
              <a:t>在不同地址数据下，执行相同指令的线程集合</a:t>
            </a:r>
            <a:endParaRPr lang="en-US" altLang="zh-CN" dirty="0"/>
          </a:p>
          <a:p>
            <a:r>
              <a:rPr lang="zh-CN" altLang="en-US" dirty="0"/>
              <a:t>所有线程执行相同的代码</a:t>
            </a:r>
            <a:endParaRPr lang="en-US" altLang="zh-CN" dirty="0"/>
          </a:p>
        </p:txBody>
      </p:sp>
      <p:pic>
        <p:nvPicPr>
          <p:cNvPr id="6" name="图片 5">
            <a:extLst>
              <a:ext uri="{FF2B5EF4-FFF2-40B4-BE49-F238E27FC236}">
                <a16:creationId xmlns:a16="http://schemas.microsoft.com/office/drawing/2014/main" id="{620339A7-67D3-784E-9F80-8E857CCA7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1804" y="3245286"/>
            <a:ext cx="8993154" cy="2514381"/>
          </a:xfrm>
          <a:prstGeom prst="rect">
            <a:avLst/>
          </a:prstGeom>
        </p:spPr>
      </p:pic>
    </p:spTree>
    <p:extLst>
      <p:ext uri="{BB962C8B-B14F-4D97-AF65-F5344CB8AC3E}">
        <p14:creationId xmlns:p14="http://schemas.microsoft.com/office/powerpoint/2010/main" val="2503120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A9BAA21-252F-444B-8679-FF06C065AA56}"/>
              </a:ext>
            </a:extLst>
          </p:cNvPr>
          <p:cNvSpPr>
            <a:spLocks noGrp="1"/>
          </p:cNvSpPr>
          <p:nvPr>
            <p:ph type="title"/>
          </p:nvPr>
        </p:nvSpPr>
        <p:spPr/>
        <p:txBody>
          <a:bodyPr/>
          <a:lstStyle/>
          <a:p>
            <a:r>
              <a:rPr lang="zh-CN" altLang="en-US" dirty="0"/>
              <a:t>通过 </a:t>
            </a:r>
            <a:r>
              <a:rPr lang="en-US" altLang="zh-CN" dirty="0"/>
              <a:t>Wrap-level</a:t>
            </a:r>
            <a:r>
              <a:rPr lang="zh-CN" altLang="en-US" dirty="0"/>
              <a:t> </a:t>
            </a:r>
            <a:r>
              <a:rPr lang="en-US" altLang="zh-CN" dirty="0"/>
              <a:t>FGMT</a:t>
            </a:r>
            <a:r>
              <a:rPr lang="zh-CN" altLang="en-US" dirty="0"/>
              <a:t> 隐藏延迟</a:t>
            </a:r>
          </a:p>
        </p:txBody>
      </p:sp>
      <p:sp>
        <p:nvSpPr>
          <p:cNvPr id="5" name="内容占位符 4">
            <a:extLst>
              <a:ext uri="{FF2B5EF4-FFF2-40B4-BE49-F238E27FC236}">
                <a16:creationId xmlns:a16="http://schemas.microsoft.com/office/drawing/2014/main" id="{7FE96D21-D3F1-E34F-88D9-8B89B3C0BD7F}"/>
              </a:ext>
            </a:extLst>
          </p:cNvPr>
          <p:cNvSpPr>
            <a:spLocks noGrp="1"/>
          </p:cNvSpPr>
          <p:nvPr>
            <p:ph sz="half" idx="1"/>
          </p:nvPr>
        </p:nvSpPr>
        <p:spPr>
          <a:xfrm>
            <a:off x="623636" y="1360170"/>
            <a:ext cx="6050434" cy="3306423"/>
          </a:xfrm>
        </p:spPr>
        <p:txBody>
          <a:bodyPr/>
          <a:lstStyle/>
          <a:p>
            <a:r>
              <a:rPr lang="en-US" altLang="zh-CN" dirty="0"/>
              <a:t>SIMT</a:t>
            </a:r>
            <a:r>
              <a:rPr lang="zh-CN" altLang="en-US" dirty="0"/>
              <a:t> 架构通过细粒度多线程（</a:t>
            </a:r>
            <a:r>
              <a:rPr lang="en-US" altLang="zh-CN" dirty="0"/>
              <a:t>FGMT</a:t>
            </a:r>
            <a:r>
              <a:rPr lang="zh-CN" altLang="en-US" dirty="0"/>
              <a:t>）实现：</a:t>
            </a:r>
            <a:endParaRPr lang="en-US" altLang="zh-CN" dirty="0"/>
          </a:p>
          <a:p>
            <a:pPr lvl="1"/>
            <a:r>
              <a:rPr lang="en-US" altLang="zh-CN" dirty="0"/>
              <a:t>Pipeline</a:t>
            </a:r>
            <a:r>
              <a:rPr lang="zh-CN" altLang="en-US" dirty="0"/>
              <a:t> 中中每个线程一次一条指令</a:t>
            </a:r>
            <a:endParaRPr lang="en-US" altLang="zh-CN" dirty="0"/>
          </a:p>
          <a:p>
            <a:pPr lvl="1"/>
            <a:r>
              <a:rPr lang="en-US" altLang="zh-CN" dirty="0"/>
              <a:t>Warp</a:t>
            </a:r>
            <a:r>
              <a:rPr lang="zh-CN" altLang="en-US" dirty="0"/>
              <a:t> 乱序执行以隐藏访存延迟</a:t>
            </a:r>
            <a:endParaRPr lang="en-US" altLang="zh-CN" dirty="0"/>
          </a:p>
          <a:p>
            <a:pPr lvl="1"/>
            <a:r>
              <a:rPr lang="zh-CN" altLang="en-US" dirty="0"/>
              <a:t>线程寄存器值都保留在 </a:t>
            </a:r>
            <a:r>
              <a:rPr lang="en-US" altLang="zh-CN" dirty="0"/>
              <a:t>RF</a:t>
            </a:r>
            <a:r>
              <a:rPr lang="zh-CN" altLang="en-US" dirty="0"/>
              <a:t> 中</a:t>
            </a:r>
            <a:endParaRPr lang="en-US" altLang="zh-CN" dirty="0"/>
          </a:p>
          <a:p>
            <a:pPr lvl="1"/>
            <a:r>
              <a:rPr lang="en-US" altLang="zh-CN" dirty="0"/>
              <a:t>FGMT</a:t>
            </a:r>
            <a:r>
              <a:rPr lang="zh-CN" altLang="en-US" dirty="0"/>
              <a:t> 允许长延迟</a:t>
            </a:r>
            <a:endParaRPr lang="en-US" altLang="zh-CN" dirty="0"/>
          </a:p>
        </p:txBody>
      </p:sp>
      <p:sp>
        <p:nvSpPr>
          <p:cNvPr id="8" name="内容占位符 2">
            <a:extLst>
              <a:ext uri="{FF2B5EF4-FFF2-40B4-BE49-F238E27FC236}">
                <a16:creationId xmlns:a16="http://schemas.microsoft.com/office/drawing/2014/main" id="{209A3B94-8EA8-7B40-88E5-EA35145D4778}"/>
              </a:ext>
            </a:extLst>
          </p:cNvPr>
          <p:cNvSpPr txBox="1">
            <a:spLocks/>
          </p:cNvSpPr>
          <p:nvPr/>
        </p:nvSpPr>
        <p:spPr>
          <a:xfrm>
            <a:off x="623636" y="4831950"/>
            <a:ext cx="6050434" cy="1134248"/>
          </a:xfrm>
          <a:prstGeom prst="rect">
            <a:avLst/>
          </a:prstGeom>
          <a:solidFill>
            <a:schemeClr val="bg1">
              <a:lumMod val="95000"/>
            </a:schemeClr>
          </a:solid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r>
              <a:rPr lang="zh-CN" altLang="en-US" b="1" dirty="0"/>
              <a:t>先访存完毕 </a:t>
            </a:r>
            <a:r>
              <a:rPr lang="en-US" altLang="zh-CN" b="1" dirty="0"/>
              <a:t>Warp</a:t>
            </a:r>
            <a:r>
              <a:rPr lang="zh-CN" altLang="en-US" b="1" dirty="0"/>
              <a:t> 去执行尽可能多的指令，隐藏其它 </a:t>
            </a:r>
            <a:r>
              <a:rPr lang="en-US" altLang="zh-CN" b="1" dirty="0"/>
              <a:t>Warp</a:t>
            </a:r>
            <a:r>
              <a:rPr lang="zh-CN" altLang="en-US" b="1" dirty="0"/>
              <a:t> 的访存时间。</a:t>
            </a:r>
          </a:p>
        </p:txBody>
      </p:sp>
      <p:pic>
        <p:nvPicPr>
          <p:cNvPr id="3" name="图片 2">
            <a:extLst>
              <a:ext uri="{FF2B5EF4-FFF2-40B4-BE49-F238E27FC236}">
                <a16:creationId xmlns:a16="http://schemas.microsoft.com/office/drawing/2014/main" id="{52D01B52-A0BE-374E-B32B-247337F260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5927" y="1147604"/>
            <a:ext cx="4267200" cy="5257800"/>
          </a:xfrm>
          <a:prstGeom prst="rect">
            <a:avLst/>
          </a:prstGeom>
        </p:spPr>
      </p:pic>
    </p:spTree>
    <p:extLst>
      <p:ext uri="{BB962C8B-B14F-4D97-AF65-F5344CB8AC3E}">
        <p14:creationId xmlns:p14="http://schemas.microsoft.com/office/powerpoint/2010/main" val="633297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88586DF-30EB-4F43-994F-6B0AD83BBE49}"/>
              </a:ext>
            </a:extLst>
          </p:cNvPr>
          <p:cNvSpPr>
            <a:spLocks noGrp="1"/>
          </p:cNvSpPr>
          <p:nvPr>
            <p:ph type="title"/>
          </p:nvPr>
        </p:nvSpPr>
        <p:spPr/>
        <p:txBody>
          <a:bodyPr/>
          <a:lstStyle/>
          <a:p>
            <a:r>
              <a:rPr lang="en-US" altLang="zh-CN" dirty="0"/>
              <a:t>Warp</a:t>
            </a:r>
            <a:r>
              <a:rPr lang="zh-CN" altLang="en-US" dirty="0"/>
              <a:t> 指令级并行 </a:t>
            </a:r>
          </a:p>
        </p:txBody>
      </p:sp>
      <p:sp>
        <p:nvSpPr>
          <p:cNvPr id="8" name="内容占位符 7">
            <a:extLst>
              <a:ext uri="{FF2B5EF4-FFF2-40B4-BE49-F238E27FC236}">
                <a16:creationId xmlns:a16="http://schemas.microsoft.com/office/drawing/2014/main" id="{A738EA8A-86CB-DB44-8058-F0C825EC9504}"/>
              </a:ext>
            </a:extLst>
          </p:cNvPr>
          <p:cNvSpPr>
            <a:spLocks noGrp="1"/>
          </p:cNvSpPr>
          <p:nvPr>
            <p:ph sz="half" idx="1"/>
          </p:nvPr>
        </p:nvSpPr>
        <p:spPr/>
        <p:txBody>
          <a:bodyPr/>
          <a:lstStyle/>
          <a:p>
            <a:pPr>
              <a:lnSpc>
                <a:spcPct val="120000"/>
              </a:lnSpc>
            </a:pPr>
            <a:r>
              <a:rPr lang="en-US" altLang="zh-CN" dirty="0"/>
              <a:t>SIMT</a:t>
            </a:r>
            <a:r>
              <a:rPr lang="zh-CN" altLang="en-US" dirty="0"/>
              <a:t> 相比 </a:t>
            </a:r>
            <a:r>
              <a:rPr lang="en-US" altLang="zh-CN" dirty="0"/>
              <a:t>SIMD</a:t>
            </a:r>
            <a:r>
              <a:rPr lang="zh-CN" altLang="en-US" dirty="0"/>
              <a:t> 在可编程性上最根本性的优势在于硬件解决了大部分流水编排的问题：</a:t>
            </a:r>
            <a:endParaRPr lang="en-US" altLang="zh-CN" dirty="0"/>
          </a:p>
          <a:p>
            <a:pPr lvl="1">
              <a:lnSpc>
                <a:spcPct val="120000"/>
              </a:lnSpc>
            </a:pPr>
            <a:r>
              <a:rPr lang="zh-CN" altLang="en-US" dirty="0"/>
              <a:t>示例中每个 </a:t>
            </a:r>
            <a:r>
              <a:rPr lang="en-US" altLang="zh-CN" dirty="0"/>
              <a:t>warp</a:t>
            </a:r>
            <a:r>
              <a:rPr lang="zh-CN" altLang="en-US" dirty="0"/>
              <a:t> 有 </a:t>
            </a:r>
            <a:r>
              <a:rPr lang="en-US" altLang="zh-CN" dirty="0"/>
              <a:t>32</a:t>
            </a:r>
            <a:r>
              <a:rPr lang="zh-CN" altLang="en-US" dirty="0"/>
              <a:t> 个线程和 </a:t>
            </a:r>
            <a:r>
              <a:rPr lang="en-US" altLang="zh-CN" dirty="0"/>
              <a:t>8</a:t>
            </a:r>
            <a:r>
              <a:rPr lang="zh-CN" altLang="en-US" dirty="0"/>
              <a:t> 条执行通道</a:t>
            </a:r>
          </a:p>
          <a:p>
            <a:pPr lvl="1">
              <a:lnSpc>
                <a:spcPct val="120000"/>
              </a:lnSpc>
            </a:pPr>
            <a:r>
              <a:rPr lang="zh-CN" altLang="en-US" dirty="0"/>
              <a:t>完成 </a:t>
            </a:r>
            <a:r>
              <a:rPr lang="en-US" altLang="zh-CN" dirty="0"/>
              <a:t>24</a:t>
            </a:r>
            <a:r>
              <a:rPr lang="zh-CN" altLang="en-US" dirty="0"/>
              <a:t> </a:t>
            </a:r>
            <a:r>
              <a:rPr lang="en-US" altLang="zh-CN" dirty="0"/>
              <a:t>Operations/cycle</a:t>
            </a:r>
            <a:r>
              <a:rPr lang="zh-CN" altLang="en-US" dirty="0"/>
              <a:t>，同时发出</a:t>
            </a:r>
            <a:r>
              <a:rPr lang="en-US" altLang="zh-CN" dirty="0"/>
              <a:t>1</a:t>
            </a:r>
            <a:r>
              <a:rPr lang="zh-CN" altLang="en-US" dirty="0"/>
              <a:t> </a:t>
            </a:r>
            <a:r>
              <a:rPr lang="en-US" altLang="zh-CN" dirty="0"/>
              <a:t>Warp/cycle</a:t>
            </a:r>
            <a:endParaRPr lang="zh-CN" altLang="en-US" dirty="0"/>
          </a:p>
        </p:txBody>
      </p:sp>
      <p:pic>
        <p:nvPicPr>
          <p:cNvPr id="3" name="图片 2">
            <a:extLst>
              <a:ext uri="{FF2B5EF4-FFF2-40B4-BE49-F238E27FC236}">
                <a16:creationId xmlns:a16="http://schemas.microsoft.com/office/drawing/2014/main" id="{AD61EBB1-2B5F-E942-B940-F97AAE534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0581" y="2981215"/>
            <a:ext cx="7975600" cy="3060700"/>
          </a:xfrm>
          <a:prstGeom prst="rect">
            <a:avLst/>
          </a:prstGeom>
        </p:spPr>
      </p:pic>
    </p:spTree>
    <p:extLst>
      <p:ext uri="{BB962C8B-B14F-4D97-AF65-F5344CB8AC3E}">
        <p14:creationId xmlns:p14="http://schemas.microsoft.com/office/powerpoint/2010/main" val="1769751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2F744909-8E73-1840-8EEF-498A685B3DDD}"/>
              </a:ext>
            </a:extLst>
          </p:cNvPr>
          <p:cNvSpPr>
            <a:spLocks noGrp="1"/>
          </p:cNvSpPr>
          <p:nvPr>
            <p:ph type="title"/>
          </p:nvPr>
        </p:nvSpPr>
        <p:spPr/>
        <p:txBody>
          <a:bodyPr/>
          <a:lstStyle/>
          <a:p>
            <a:r>
              <a:rPr lang="en-US" altLang="zh-CN" dirty="0"/>
              <a:t>High-level</a:t>
            </a:r>
            <a:r>
              <a:rPr lang="zh-CN" altLang="en-US" dirty="0"/>
              <a:t> </a:t>
            </a:r>
            <a:r>
              <a:rPr lang="en-US" altLang="zh-CN" dirty="0"/>
              <a:t>view</a:t>
            </a:r>
            <a:r>
              <a:rPr lang="zh-CN" altLang="en-US" dirty="0"/>
              <a:t> </a:t>
            </a:r>
            <a:r>
              <a:rPr lang="en-US" altLang="zh-CN" dirty="0"/>
              <a:t>of</a:t>
            </a:r>
            <a:r>
              <a:rPr lang="zh-CN" altLang="en-US" dirty="0"/>
              <a:t> </a:t>
            </a:r>
            <a:r>
              <a:rPr lang="en-US" altLang="zh-CN" dirty="0"/>
              <a:t>GPU</a:t>
            </a:r>
            <a:endParaRPr lang="zh-CN" altLang="en-US" dirty="0"/>
          </a:p>
        </p:txBody>
      </p:sp>
      <p:pic>
        <p:nvPicPr>
          <p:cNvPr id="3" name="图片 2">
            <a:extLst>
              <a:ext uri="{FF2B5EF4-FFF2-40B4-BE49-F238E27FC236}">
                <a16:creationId xmlns:a16="http://schemas.microsoft.com/office/drawing/2014/main" id="{BB890B60-40B1-7941-8E4B-257282AC5F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300" y="1244329"/>
            <a:ext cx="9426161" cy="4876581"/>
          </a:xfrm>
          <a:prstGeom prst="rect">
            <a:avLst/>
          </a:prstGeom>
        </p:spPr>
      </p:pic>
    </p:spTree>
    <p:extLst>
      <p:ext uri="{BB962C8B-B14F-4D97-AF65-F5344CB8AC3E}">
        <p14:creationId xmlns:p14="http://schemas.microsoft.com/office/powerpoint/2010/main" val="484679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4C7DEFEE-B010-3844-83C3-846973B206FA}"/>
              </a:ext>
            </a:extLst>
          </p:cNvPr>
          <p:cNvSpPr>
            <a:spLocks noGrp="1"/>
          </p:cNvSpPr>
          <p:nvPr>
            <p:ph sz="half" idx="1"/>
          </p:nvPr>
        </p:nvSpPr>
        <p:spPr/>
        <p:txBody>
          <a:bodyPr>
            <a:normAutofit/>
          </a:bodyPr>
          <a:lstStyle/>
          <a:p>
            <a:pPr>
              <a:lnSpc>
                <a:spcPct val="130000"/>
              </a:lnSpc>
            </a:pPr>
            <a:r>
              <a:rPr lang="en-US" altLang="zh-CN" dirty="0">
                <a:latin typeface="Futura Medium" panose="020B0602020204020303" pitchFamily="34" charset="-79"/>
                <a:cs typeface="Futura Medium" panose="020B0602020204020303" pitchFamily="34" charset="-79"/>
              </a:rPr>
              <a:t>5.</a:t>
            </a:r>
            <a:r>
              <a:rPr lang="zh-CN" altLang="en-US" dirty="0">
                <a:latin typeface="Futura Medium" panose="020B0602020204020303" pitchFamily="34" charset="-79"/>
                <a:cs typeface="Futura Medium" panose="020B0602020204020303" pitchFamily="34" charset="-79"/>
              </a:rPr>
              <a:t> 总结</a:t>
            </a:r>
            <a:endParaRPr lang="en-US" altLang="zh-CN"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153704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35653C1-9338-A54E-B879-469A775073F5}"/>
              </a:ext>
            </a:extLst>
          </p:cNvPr>
          <p:cNvSpPr>
            <a:spLocks noGrp="1"/>
          </p:cNvSpPr>
          <p:nvPr>
            <p:ph type="title"/>
          </p:nvPr>
        </p:nvSpPr>
        <p:spPr/>
        <p:txBody>
          <a:bodyPr/>
          <a:lstStyle/>
          <a:p>
            <a:r>
              <a:rPr lang="zh-CN" altLang="en-US" dirty="0"/>
              <a:t>执行模型：</a:t>
            </a:r>
            <a:r>
              <a:rPr lang="en-US" altLang="zh-CN" dirty="0"/>
              <a:t> Traditional SIMD</a:t>
            </a:r>
            <a:r>
              <a:rPr lang="zh-CN" altLang="en-US" dirty="0"/>
              <a:t> </a:t>
            </a:r>
            <a:r>
              <a:rPr lang="en-US" altLang="zh-CN" dirty="0"/>
              <a:t>vs</a:t>
            </a:r>
            <a:r>
              <a:rPr lang="zh-CN" altLang="en-US" dirty="0"/>
              <a:t> </a:t>
            </a:r>
            <a:r>
              <a:rPr lang="en-US" altLang="zh-CN" dirty="0"/>
              <a:t>Warp-base</a:t>
            </a:r>
            <a:r>
              <a:rPr lang="zh-CN" altLang="en-US" dirty="0"/>
              <a:t> </a:t>
            </a:r>
            <a:r>
              <a:rPr lang="en-US" altLang="zh-CN" dirty="0"/>
              <a:t>SIMD(SIMT)</a:t>
            </a:r>
            <a:endParaRPr lang="zh-CN" altLang="en-US" dirty="0"/>
          </a:p>
        </p:txBody>
      </p:sp>
      <p:sp>
        <p:nvSpPr>
          <p:cNvPr id="8" name="内容占位符 7">
            <a:extLst>
              <a:ext uri="{FF2B5EF4-FFF2-40B4-BE49-F238E27FC236}">
                <a16:creationId xmlns:a16="http://schemas.microsoft.com/office/drawing/2014/main" id="{5466B370-705D-7E43-9FA0-447BB1253F99}"/>
              </a:ext>
            </a:extLst>
          </p:cNvPr>
          <p:cNvSpPr>
            <a:spLocks noGrp="1"/>
          </p:cNvSpPr>
          <p:nvPr>
            <p:ph sz="half" idx="1"/>
          </p:nvPr>
        </p:nvSpPr>
        <p:spPr>
          <a:xfrm>
            <a:off x="2659117" y="1360170"/>
            <a:ext cx="8927991" cy="4994910"/>
          </a:xfrm>
        </p:spPr>
        <p:txBody>
          <a:bodyPr/>
          <a:lstStyle/>
          <a:p>
            <a:pPr>
              <a:spcAft>
                <a:spcPts val="0"/>
              </a:spcAft>
            </a:pPr>
            <a:r>
              <a:rPr lang="zh-CN" altLang="en-US" dirty="0"/>
              <a:t>包含单条指令执行</a:t>
            </a:r>
            <a:endParaRPr lang="en-US" altLang="zh-CN" dirty="0"/>
          </a:p>
          <a:p>
            <a:pPr>
              <a:spcAft>
                <a:spcPts val="0"/>
              </a:spcAft>
            </a:pPr>
            <a:r>
              <a:rPr lang="en-US" altLang="zh-CN" dirty="0"/>
              <a:t>ISA</a:t>
            </a:r>
            <a:r>
              <a:rPr lang="zh-CN" altLang="en-US" dirty="0"/>
              <a:t>包含矢量</a:t>
            </a:r>
            <a:r>
              <a:rPr lang="en-US" altLang="zh-CN" dirty="0"/>
              <a:t>/SMD</a:t>
            </a:r>
            <a:r>
              <a:rPr lang="zh-CN" altLang="en-US" dirty="0"/>
              <a:t>指令信息</a:t>
            </a:r>
          </a:p>
          <a:p>
            <a:pPr>
              <a:spcAft>
                <a:spcPts val="0"/>
              </a:spcAft>
            </a:pPr>
            <a:r>
              <a:rPr lang="en-US" altLang="zh-CN" dirty="0"/>
              <a:t>SIMD</a:t>
            </a:r>
            <a:r>
              <a:rPr lang="zh-CN" altLang="en-US" dirty="0"/>
              <a:t>指令中的锁同步操作，即顺序指令执行</a:t>
            </a:r>
            <a:endParaRPr lang="en-US" altLang="zh-CN" dirty="0"/>
          </a:p>
          <a:p>
            <a:pPr>
              <a:spcAft>
                <a:spcPts val="0"/>
              </a:spcAft>
            </a:pPr>
            <a:r>
              <a:rPr lang="zh-CN" altLang="en-US" dirty="0"/>
              <a:t>编程模型是直接控制指令，没有额外线程控制，软件层面需要知道数据长度</a:t>
            </a:r>
          </a:p>
          <a:p>
            <a:pPr>
              <a:spcAft>
                <a:spcPts val="0"/>
              </a:spcAft>
            </a:pPr>
            <a:endParaRPr lang="en-US" altLang="zh-CN" dirty="0"/>
          </a:p>
          <a:p>
            <a:pPr>
              <a:spcAft>
                <a:spcPts val="0"/>
              </a:spcAft>
            </a:pPr>
            <a:endParaRPr lang="en-US" altLang="zh-CN" dirty="0"/>
          </a:p>
          <a:p>
            <a:pPr>
              <a:spcAft>
                <a:spcPts val="0"/>
              </a:spcAft>
            </a:pPr>
            <a:r>
              <a:rPr lang="zh-CN" altLang="en-US" dirty="0"/>
              <a:t>以 </a:t>
            </a:r>
            <a:r>
              <a:rPr lang="en-US" altLang="zh-CN" dirty="0"/>
              <a:t>SIMD</a:t>
            </a:r>
            <a:r>
              <a:rPr lang="zh-CN" altLang="en-US" dirty="0"/>
              <a:t> 方式执行的多个标量线程组成</a:t>
            </a:r>
            <a:endParaRPr lang="en-US" altLang="zh-CN" dirty="0"/>
          </a:p>
          <a:p>
            <a:pPr>
              <a:spcAft>
                <a:spcPts val="0"/>
              </a:spcAft>
            </a:pPr>
            <a:r>
              <a:rPr lang="en-US" altLang="zh-CN" dirty="0"/>
              <a:t>ISA</a:t>
            </a:r>
            <a:r>
              <a:rPr lang="zh-CN" altLang="en-US" dirty="0"/>
              <a:t>是标量，</a:t>
            </a:r>
            <a:r>
              <a:rPr lang="en-US" altLang="zh-CN" dirty="0"/>
              <a:t>SIMD</a:t>
            </a:r>
            <a:r>
              <a:rPr lang="zh-CN" altLang="en-US" dirty="0"/>
              <a:t> 操作可以动态形成</a:t>
            </a:r>
            <a:endParaRPr lang="en-US" altLang="zh-CN" dirty="0"/>
          </a:p>
          <a:p>
            <a:pPr>
              <a:spcAft>
                <a:spcPts val="0"/>
              </a:spcAft>
            </a:pPr>
            <a:r>
              <a:rPr lang="zh-CN" altLang="en-US" dirty="0"/>
              <a:t>每条线程都可以单独处理，启用多线程和灵活的线程动态分组</a:t>
            </a:r>
          </a:p>
          <a:p>
            <a:pPr>
              <a:spcAft>
                <a:spcPts val="0"/>
              </a:spcAft>
            </a:pPr>
            <a:r>
              <a:rPr lang="zh-CN" altLang="en-US" dirty="0"/>
              <a:t>本质上，是在 </a:t>
            </a:r>
            <a:r>
              <a:rPr lang="en-US" altLang="zh-CN" dirty="0"/>
              <a:t>SIMD</a:t>
            </a:r>
            <a:r>
              <a:rPr lang="zh-CN" altLang="en-US" dirty="0"/>
              <a:t> 硬件上实现 </a:t>
            </a:r>
            <a:r>
              <a:rPr lang="en-US" altLang="zh-CN" dirty="0"/>
              <a:t>SPMD</a:t>
            </a:r>
            <a:r>
              <a:rPr lang="zh-CN" altLang="en-US" dirty="0"/>
              <a:t> 编程模型</a:t>
            </a:r>
          </a:p>
          <a:p>
            <a:pPr>
              <a:spcAft>
                <a:spcPts val="0"/>
              </a:spcAft>
            </a:pPr>
            <a:endParaRPr lang="zh-CN" altLang="en-US" dirty="0"/>
          </a:p>
          <a:p>
            <a:pPr>
              <a:spcAft>
                <a:spcPts val="0"/>
              </a:spcAft>
            </a:pPr>
            <a:endParaRPr lang="zh-CN" altLang="en-US" dirty="0"/>
          </a:p>
          <a:p>
            <a:pPr>
              <a:spcAft>
                <a:spcPts val="0"/>
              </a:spcAft>
            </a:pPr>
            <a:endParaRPr lang="zh-CN" altLang="en-US" dirty="0"/>
          </a:p>
        </p:txBody>
      </p:sp>
      <p:sp>
        <p:nvSpPr>
          <p:cNvPr id="3" name="矩形 2">
            <a:extLst>
              <a:ext uri="{FF2B5EF4-FFF2-40B4-BE49-F238E27FC236}">
                <a16:creationId xmlns:a16="http://schemas.microsoft.com/office/drawing/2014/main" id="{AAF38026-BA16-864D-8852-8E0FDBEF5373}"/>
              </a:ext>
            </a:extLst>
          </p:cNvPr>
          <p:cNvSpPr/>
          <p:nvPr/>
        </p:nvSpPr>
        <p:spPr>
          <a:xfrm>
            <a:off x="746235" y="1507315"/>
            <a:ext cx="1545020" cy="170885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Futura Medium" panose="020B0602020204020303" pitchFamily="34" charset="-79"/>
                <a:cs typeface="Futura Medium" panose="020B0602020204020303" pitchFamily="34" charset="-79"/>
              </a:rPr>
              <a:t>Traditional SIMD</a:t>
            </a:r>
            <a:r>
              <a:rPr lang="zh-CN" altLang="en-US" dirty="0">
                <a:latin typeface="Futura Medium" panose="020B0602020204020303" pitchFamily="34" charset="-79"/>
                <a:cs typeface="Futura Medium" panose="020B0602020204020303" pitchFamily="34" charset="-79"/>
              </a:rPr>
              <a:t> </a:t>
            </a:r>
          </a:p>
        </p:txBody>
      </p:sp>
      <p:sp>
        <p:nvSpPr>
          <p:cNvPr id="9" name="矩形 8">
            <a:extLst>
              <a:ext uri="{FF2B5EF4-FFF2-40B4-BE49-F238E27FC236}">
                <a16:creationId xmlns:a16="http://schemas.microsoft.com/office/drawing/2014/main" id="{A528DB02-6312-A340-94E4-557CFCCD4E22}"/>
              </a:ext>
            </a:extLst>
          </p:cNvPr>
          <p:cNvSpPr/>
          <p:nvPr/>
        </p:nvSpPr>
        <p:spPr>
          <a:xfrm>
            <a:off x="746235" y="4213729"/>
            <a:ext cx="1545020" cy="170885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Futura Medium" panose="020B0602020204020303" pitchFamily="34" charset="-79"/>
                <a:cs typeface="Futura Medium" panose="020B0602020204020303" pitchFamily="34" charset="-79"/>
              </a:rPr>
              <a:t>Warp-base</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SIMD</a:t>
            </a:r>
          </a:p>
          <a:p>
            <a:pPr algn="ctr"/>
            <a:r>
              <a:rPr lang="en-US" altLang="zh-CN" dirty="0">
                <a:latin typeface="Futura Medium" panose="020B0602020204020303" pitchFamily="34" charset="-79"/>
                <a:cs typeface="Futura Medium" panose="020B0602020204020303" pitchFamily="34" charset="-79"/>
              </a:rPr>
              <a:t>(SIMT)</a:t>
            </a:r>
            <a:endParaRPr lang="zh-CN" altLang="en-US"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366264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6A0EF21C-AB17-9E4B-8313-56797A1EC284}"/>
              </a:ext>
            </a:extLst>
          </p:cNvPr>
          <p:cNvSpPr>
            <a:spLocks noGrp="1"/>
          </p:cNvSpPr>
          <p:nvPr>
            <p:ph type="title"/>
          </p:nvPr>
        </p:nvSpPr>
        <p:spPr/>
        <p:txBody>
          <a:bodyPr/>
          <a:lstStyle/>
          <a:p>
            <a:r>
              <a:rPr lang="zh-CN" altLang="en-US" dirty="0"/>
              <a:t>编程模型：</a:t>
            </a:r>
            <a:r>
              <a:rPr lang="en-US" altLang="zh-CN" dirty="0"/>
              <a:t>SPMD</a:t>
            </a:r>
            <a:endParaRPr lang="zh-CN" altLang="en-US" dirty="0"/>
          </a:p>
        </p:txBody>
      </p:sp>
      <p:sp>
        <p:nvSpPr>
          <p:cNvPr id="8" name="内容占位符 7">
            <a:extLst>
              <a:ext uri="{FF2B5EF4-FFF2-40B4-BE49-F238E27FC236}">
                <a16:creationId xmlns:a16="http://schemas.microsoft.com/office/drawing/2014/main" id="{8F5C6FE6-B134-7D4B-B01A-63E56705311A}"/>
              </a:ext>
            </a:extLst>
          </p:cNvPr>
          <p:cNvSpPr>
            <a:spLocks noGrp="1"/>
          </p:cNvSpPr>
          <p:nvPr>
            <p:ph sz="half" idx="1"/>
          </p:nvPr>
        </p:nvSpPr>
        <p:spPr/>
        <p:txBody>
          <a:bodyPr/>
          <a:lstStyle/>
          <a:p>
            <a:r>
              <a:rPr lang="zh-CN" altLang="en-US" b="1" dirty="0"/>
              <a:t>通过单个程序，控制多路数据</a:t>
            </a:r>
            <a:endParaRPr lang="en-US" altLang="zh-CN" b="1" dirty="0"/>
          </a:p>
          <a:p>
            <a:r>
              <a:rPr lang="zh-CN" altLang="en-US" b="1" dirty="0"/>
              <a:t>针对不同的数据，单个线程执行相同的过程代码</a:t>
            </a:r>
            <a:endParaRPr lang="en-US" altLang="zh-CN" b="1" dirty="0"/>
          </a:p>
          <a:p>
            <a:r>
              <a:rPr lang="zh-CN" altLang="en-US" b="1" dirty="0"/>
              <a:t>本质上，多个指令流执行同一个程序</a:t>
            </a:r>
            <a:endParaRPr lang="en-US" altLang="zh-CN" b="1" dirty="0"/>
          </a:p>
          <a:p>
            <a:pPr lvl="1"/>
            <a:r>
              <a:rPr lang="zh-CN" altLang="en-US" dirty="0"/>
              <a:t>每个程序：</a:t>
            </a:r>
            <a:r>
              <a:rPr lang="en-US" altLang="zh-CN" dirty="0"/>
              <a:t>1</a:t>
            </a:r>
            <a:r>
              <a:rPr lang="zh-CN" altLang="en-US" dirty="0"/>
              <a:t>）处理不同数据，</a:t>
            </a:r>
            <a:r>
              <a:rPr lang="en-US" altLang="zh-CN" dirty="0"/>
              <a:t>2</a:t>
            </a:r>
            <a:r>
              <a:rPr lang="zh-CN" altLang="en-US" dirty="0"/>
              <a:t>）在运行时可以执行不同的控制流路径</a:t>
            </a:r>
          </a:p>
          <a:p>
            <a:pPr lvl="1"/>
            <a:r>
              <a:rPr lang="zh-CN" altLang="en-US" dirty="0"/>
              <a:t>在 </a:t>
            </a:r>
            <a:r>
              <a:rPr lang="en-US" altLang="zh-CN" dirty="0"/>
              <a:t>SIMD</a:t>
            </a:r>
            <a:r>
              <a:rPr lang="zh-CN" altLang="en-US" dirty="0"/>
              <a:t> 硬件上以 </a:t>
            </a:r>
            <a:r>
              <a:rPr lang="en-US" altLang="zh-CN" dirty="0"/>
              <a:t>SPMD</a:t>
            </a:r>
            <a:r>
              <a:rPr lang="zh-CN" altLang="en-US" dirty="0"/>
              <a:t> 的方式对 </a:t>
            </a:r>
            <a:r>
              <a:rPr lang="en-US" altLang="zh-CN" dirty="0"/>
              <a:t>GPGPU</a:t>
            </a:r>
            <a:r>
              <a:rPr lang="zh-CN" altLang="en-US" dirty="0"/>
              <a:t> 进行编程控制</a:t>
            </a:r>
            <a:r>
              <a:rPr lang="zh-CN" altLang="en-US" dirty="0">
                <a:latin typeface="+mn-ea"/>
                <a:ea typeface="+mn-ea"/>
              </a:rPr>
              <a:t> </a:t>
            </a:r>
            <a:r>
              <a:rPr lang="en-US" altLang="zh-CN" dirty="0">
                <a:latin typeface="+mn-ea"/>
                <a:ea typeface="+mn-ea"/>
              </a:rPr>
              <a:t>-&gt;</a:t>
            </a:r>
            <a:r>
              <a:rPr lang="zh-CN" altLang="en-US" dirty="0">
                <a:latin typeface="+mn-ea"/>
                <a:ea typeface="+mn-ea"/>
              </a:rPr>
              <a:t> </a:t>
            </a:r>
            <a:r>
              <a:rPr lang="en-US" altLang="zh-CN" dirty="0"/>
              <a:t>CUDA</a:t>
            </a:r>
            <a:r>
              <a:rPr lang="zh-CN" altLang="en-US" dirty="0"/>
              <a:t> 编程</a:t>
            </a:r>
          </a:p>
        </p:txBody>
      </p:sp>
    </p:spTree>
    <p:extLst>
      <p:ext uri="{BB962C8B-B14F-4D97-AF65-F5344CB8AC3E}">
        <p14:creationId xmlns:p14="http://schemas.microsoft.com/office/powerpoint/2010/main" val="682899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9AAE4A8-F402-714B-A4C5-4E3D9E4EABD1}"/>
              </a:ext>
            </a:extLst>
          </p:cNvPr>
          <p:cNvSpPr>
            <a:spLocks noGrp="1"/>
          </p:cNvSpPr>
          <p:nvPr>
            <p:ph type="title"/>
          </p:nvPr>
        </p:nvSpPr>
        <p:spPr/>
        <p:txBody>
          <a:bodyPr/>
          <a:lstStyle/>
          <a:p>
            <a:r>
              <a:rPr kumimoji="1" lang="zh-CN" altLang="en-US" dirty="0">
                <a:latin typeface="Futura Medium" panose="020B0602020204020303" pitchFamily="34" charset="-79"/>
                <a:cs typeface="Futura Medium" panose="020B0602020204020303" pitchFamily="34" charset="-79"/>
              </a:rPr>
              <a:t>思考</a:t>
            </a:r>
          </a:p>
        </p:txBody>
      </p:sp>
      <p:sp>
        <p:nvSpPr>
          <p:cNvPr id="4" name="内容占位符 3">
            <a:extLst>
              <a:ext uri="{FF2B5EF4-FFF2-40B4-BE49-F238E27FC236}">
                <a16:creationId xmlns:a16="http://schemas.microsoft.com/office/drawing/2014/main" id="{E8BD8875-76D4-5741-9C72-1A90AFC56D1B}"/>
              </a:ext>
            </a:extLst>
          </p:cNvPr>
          <p:cNvSpPr>
            <a:spLocks noGrp="1"/>
          </p:cNvSpPr>
          <p:nvPr>
            <p:ph sz="half" idx="1"/>
          </p:nvPr>
        </p:nvSpPr>
        <p:spPr>
          <a:xfrm>
            <a:off x="623637" y="1143002"/>
            <a:ext cx="10958765" cy="4996542"/>
          </a:xfrm>
        </p:spPr>
        <p:txBody>
          <a:bodyPr/>
          <a:lstStyle/>
          <a:p>
            <a:r>
              <a:rPr lang="en-US" altLang="zh-CN" dirty="0">
                <a:latin typeface="Gill Sans MT" panose="020B0502020104020203" pitchFamily="34" charset="0"/>
              </a:rPr>
              <a:t>AMD</a:t>
            </a:r>
            <a:r>
              <a:rPr lang="zh-CN" altLang="en-US" dirty="0">
                <a:latin typeface="Gill Sans MT" panose="020B0502020104020203" pitchFamily="34" charset="0"/>
              </a:rPr>
              <a:t> 的显卡也是有大量的计算单元和计算核心，为什么没有 </a:t>
            </a:r>
            <a:r>
              <a:rPr lang="en-US" altLang="zh-CN" dirty="0">
                <a:latin typeface="Gill Sans MT" panose="020B0502020104020203" pitchFamily="34" charset="0"/>
              </a:rPr>
              <a:t>SIMT</a:t>
            </a:r>
            <a:r>
              <a:rPr lang="zh-CN" altLang="en-US" dirty="0">
                <a:latin typeface="Gill Sans MT" panose="020B0502020104020203" pitchFamily="34" charset="0"/>
              </a:rPr>
              <a:t> 的编程模式？</a:t>
            </a:r>
            <a:endParaRPr lang="en-US" altLang="zh-CN" dirty="0">
              <a:latin typeface="Gill Sans MT" panose="020B0502020104020203" pitchFamily="34" charset="0"/>
            </a:endParaRPr>
          </a:p>
          <a:p>
            <a:r>
              <a:rPr lang="en-US" altLang="zh-CN" dirty="0">
                <a:latin typeface="Gill Sans MT" panose="020B0502020104020203" pitchFamily="34" charset="0"/>
              </a:rPr>
              <a:t>NVIDA</a:t>
            </a:r>
            <a:r>
              <a:rPr lang="zh-CN" altLang="en-US" dirty="0">
                <a:latin typeface="Gill Sans MT" panose="020B0502020104020203" pitchFamily="34" charset="0"/>
              </a:rPr>
              <a:t> 推出 </a:t>
            </a:r>
            <a:r>
              <a:rPr lang="en-US" altLang="zh-CN" dirty="0">
                <a:latin typeface="Gill Sans MT" panose="020B0502020104020203" pitchFamily="34" charset="0"/>
              </a:rPr>
              <a:t>CUDA</a:t>
            </a:r>
            <a:r>
              <a:rPr lang="zh-CN" altLang="en-US" dirty="0">
                <a:latin typeface="Gill Sans MT" panose="020B0502020104020203" pitchFamily="34" charset="0"/>
              </a:rPr>
              <a:t> 并遵循自定义的 </a:t>
            </a:r>
            <a:r>
              <a:rPr lang="en-US" altLang="zh-CN" dirty="0">
                <a:latin typeface="Gill Sans MT" panose="020B0502020104020203" pitchFamily="34" charset="0"/>
              </a:rPr>
              <a:t>SIMT</a:t>
            </a:r>
            <a:r>
              <a:rPr lang="zh-CN" altLang="en-US" dirty="0">
                <a:latin typeface="Gill Sans MT" panose="020B0502020104020203" pitchFamily="34" charset="0"/>
              </a:rPr>
              <a:t> 架构做对了什么？</a:t>
            </a:r>
            <a:endParaRPr lang="en-US" altLang="zh-CN" dirty="0">
              <a:latin typeface="Gill Sans MT" panose="020B0502020104020203" pitchFamily="34" charset="0"/>
            </a:endParaRPr>
          </a:p>
          <a:p>
            <a:endParaRPr lang="en-US" altLang="zh-CN" dirty="0"/>
          </a:p>
        </p:txBody>
      </p:sp>
      <p:pic>
        <p:nvPicPr>
          <p:cNvPr id="10" name="图片 9">
            <a:extLst>
              <a:ext uri="{FF2B5EF4-FFF2-40B4-BE49-F238E27FC236}">
                <a16:creationId xmlns:a16="http://schemas.microsoft.com/office/drawing/2014/main" id="{5EE863C7-601B-784B-AC57-942F0FCDA06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31304" y="3589789"/>
            <a:ext cx="3439096" cy="2732657"/>
          </a:xfrm>
          <a:prstGeom prst="rect">
            <a:avLst/>
          </a:prstGeom>
        </p:spPr>
      </p:pic>
    </p:spTree>
    <p:extLst>
      <p:ext uri="{BB962C8B-B14F-4D97-AF65-F5344CB8AC3E}">
        <p14:creationId xmlns:p14="http://schemas.microsoft.com/office/powerpoint/2010/main" val="1261646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4C7DEFEE-B010-3844-83C3-846973B206FA}"/>
              </a:ext>
            </a:extLst>
          </p:cNvPr>
          <p:cNvSpPr>
            <a:spLocks noGrp="1"/>
          </p:cNvSpPr>
          <p:nvPr>
            <p:ph sz="half" idx="1"/>
          </p:nvPr>
        </p:nvSpPr>
        <p:spPr/>
        <p:txBody>
          <a:bodyPr>
            <a:normAutofit/>
          </a:bodyPr>
          <a:lstStyle/>
          <a:p>
            <a:pPr>
              <a:lnSpc>
                <a:spcPct val="130000"/>
              </a:lnSpc>
            </a:pPr>
            <a:r>
              <a:rPr lang="en-US" altLang="zh-CN" dirty="0">
                <a:latin typeface="Futura Medium" panose="020B0602020204020303" pitchFamily="34" charset="-79"/>
                <a:cs typeface="Futura Medium" panose="020B0602020204020303" pitchFamily="34" charset="-79"/>
              </a:rPr>
              <a:t>1.</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SIMD</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SIMT</a:t>
            </a:r>
            <a:r>
              <a:rPr lang="zh-CN" altLang="en-US" dirty="0">
                <a:latin typeface="Futura Medium" panose="020B0602020204020303" pitchFamily="34" charset="-79"/>
                <a:cs typeface="Futura Medium" panose="020B0602020204020303" pitchFamily="34" charset="-79"/>
              </a:rPr>
              <a:t>回顾</a:t>
            </a:r>
            <a:endParaRPr lang="en-US" altLang="zh-CN"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794111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6AF5414-4CFF-3241-94F6-40B49D8B3036}"/>
              </a:ext>
            </a:extLst>
          </p:cNvPr>
          <p:cNvSpPr>
            <a:spLocks noGrp="1"/>
          </p:cNvSpPr>
          <p:nvPr>
            <p:ph type="title"/>
          </p:nvPr>
        </p:nvSpPr>
        <p:spPr/>
        <p:txBody>
          <a:bodyPr/>
          <a:lstStyle/>
          <a:p>
            <a:r>
              <a:rPr lang="en-US" altLang="zh-CN" dirty="0"/>
              <a:t>SIMD</a:t>
            </a:r>
            <a:r>
              <a:rPr lang="zh-CN" altLang="en-US" dirty="0"/>
              <a:t> 计算本质</a:t>
            </a:r>
          </a:p>
        </p:txBody>
      </p:sp>
      <p:sp>
        <p:nvSpPr>
          <p:cNvPr id="5" name="内容占位符 4">
            <a:extLst>
              <a:ext uri="{FF2B5EF4-FFF2-40B4-BE49-F238E27FC236}">
                <a16:creationId xmlns:a16="http://schemas.microsoft.com/office/drawing/2014/main" id="{136D945F-791E-5A44-979D-F56EF9490593}"/>
              </a:ext>
            </a:extLst>
          </p:cNvPr>
          <p:cNvSpPr>
            <a:spLocks noGrp="1"/>
          </p:cNvSpPr>
          <p:nvPr>
            <p:ph sz="half" idx="1"/>
          </p:nvPr>
        </p:nvSpPr>
        <p:spPr>
          <a:xfrm>
            <a:off x="623635" y="1255067"/>
            <a:ext cx="10963473" cy="4994910"/>
          </a:xfrm>
        </p:spPr>
        <p:txBody>
          <a:bodyPr/>
          <a:lstStyle/>
          <a:p>
            <a:r>
              <a:rPr lang="en-US" altLang="zh-CN" dirty="0"/>
              <a:t>SIMD</a:t>
            </a:r>
            <a:r>
              <a:rPr lang="zh-CN" altLang="en-US" dirty="0"/>
              <a:t> 实现一次加法可以完成多个元素的加法。因此这要求硬件上，增加 </a:t>
            </a:r>
            <a:r>
              <a:rPr lang="en-US" altLang="zh-CN" dirty="0"/>
              <a:t>ALU</a:t>
            </a:r>
            <a:r>
              <a:rPr lang="zh-CN" altLang="en-US" dirty="0"/>
              <a:t> 单元的数量，同时也需要增加同一个功能单元的数据通路数量，才能够实现相同时钟周期内提升计算的吞吐量。</a:t>
            </a:r>
          </a:p>
        </p:txBody>
      </p:sp>
      <p:pic>
        <p:nvPicPr>
          <p:cNvPr id="3" name="图片 2">
            <a:extLst>
              <a:ext uri="{FF2B5EF4-FFF2-40B4-BE49-F238E27FC236}">
                <a16:creationId xmlns:a16="http://schemas.microsoft.com/office/drawing/2014/main" id="{C8DD0B08-0926-4246-B1C4-56BE0E1D26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0727" y="2381688"/>
            <a:ext cx="5395308" cy="3973392"/>
          </a:xfrm>
          <a:prstGeom prst="rect">
            <a:avLst/>
          </a:prstGeom>
        </p:spPr>
      </p:pic>
    </p:spTree>
    <p:extLst>
      <p:ext uri="{BB962C8B-B14F-4D97-AF65-F5344CB8AC3E}">
        <p14:creationId xmlns:p14="http://schemas.microsoft.com/office/powerpoint/2010/main" val="1557702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EBF2CF-E498-5148-8090-78C2704351E7}"/>
              </a:ext>
            </a:extLst>
          </p:cNvPr>
          <p:cNvSpPr>
            <a:spLocks noGrp="1"/>
          </p:cNvSpPr>
          <p:nvPr>
            <p:ph type="title"/>
          </p:nvPr>
        </p:nvSpPr>
        <p:spPr/>
        <p:txBody>
          <a:bodyPr/>
          <a:lstStyle/>
          <a:p>
            <a:r>
              <a:rPr kumimoji="1" lang="en-US" altLang="zh-CN" dirty="0"/>
              <a:t>SIMT</a:t>
            </a:r>
            <a:r>
              <a:rPr kumimoji="1" lang="zh-CN" altLang="en-US" dirty="0"/>
              <a:t> 硬件结构</a:t>
            </a:r>
          </a:p>
        </p:txBody>
      </p:sp>
      <p:sp>
        <p:nvSpPr>
          <p:cNvPr id="3" name="内容占位符 2">
            <a:extLst>
              <a:ext uri="{FF2B5EF4-FFF2-40B4-BE49-F238E27FC236}">
                <a16:creationId xmlns:a16="http://schemas.microsoft.com/office/drawing/2014/main" id="{AC77BA65-946B-C147-8BE2-0598DAB8348B}"/>
              </a:ext>
            </a:extLst>
          </p:cNvPr>
          <p:cNvSpPr>
            <a:spLocks noGrp="1"/>
          </p:cNvSpPr>
          <p:nvPr>
            <p:ph sz="half" idx="1"/>
          </p:nvPr>
        </p:nvSpPr>
        <p:spPr>
          <a:xfrm>
            <a:off x="623635" y="1223537"/>
            <a:ext cx="4200613" cy="4994910"/>
          </a:xfrm>
        </p:spPr>
        <p:txBody>
          <a:bodyPr/>
          <a:lstStyle/>
          <a:p>
            <a:r>
              <a:rPr lang="en-US" altLang="zh-CN" dirty="0"/>
              <a:t>SIMT</a:t>
            </a:r>
            <a:r>
              <a:rPr lang="zh-CN" altLang="en-US" dirty="0"/>
              <a:t> 提供一个多核系统，每个核有独立的寄存器文件 </a:t>
            </a:r>
            <a:r>
              <a:rPr lang="en-US" altLang="zh-CN" dirty="0"/>
              <a:t>RF</a:t>
            </a:r>
            <a:r>
              <a:rPr lang="zh-CN" altLang="en-US" dirty="0"/>
              <a:t>、</a:t>
            </a:r>
            <a:r>
              <a:rPr lang="en-US" altLang="zh-CN" dirty="0"/>
              <a:t>ALU</a:t>
            </a:r>
            <a:r>
              <a:rPr lang="zh-CN" altLang="en-US" dirty="0"/>
              <a:t>、</a:t>
            </a:r>
            <a:r>
              <a:rPr lang="en-US" altLang="zh-CN" dirty="0"/>
              <a:t>Data</a:t>
            </a:r>
            <a:r>
              <a:rPr lang="zh-CN" altLang="en-US" dirty="0"/>
              <a:t> </a:t>
            </a:r>
            <a:r>
              <a:rPr lang="en-US" altLang="zh-CN" dirty="0"/>
              <a:t>Cache</a:t>
            </a:r>
            <a:r>
              <a:rPr lang="zh-CN" altLang="en-US" dirty="0"/>
              <a:t>，但是只有一个 </a:t>
            </a:r>
            <a:r>
              <a:rPr lang="en-US" altLang="zh-CN" dirty="0"/>
              <a:t>Program Counter</a:t>
            </a:r>
            <a:r>
              <a:rPr lang="zh-CN" altLang="en-US" dirty="0"/>
              <a:t>寄存器、一个指令</a:t>
            </a:r>
            <a:r>
              <a:rPr lang="en-US" altLang="zh-CN" dirty="0"/>
              <a:t>Cache</a:t>
            </a:r>
            <a:r>
              <a:rPr lang="zh-CN" altLang="en-US" dirty="0"/>
              <a:t>和一个译码器，指令被同时广播给所有的 </a:t>
            </a:r>
            <a:r>
              <a:rPr lang="en-US" altLang="zh-CN" dirty="0"/>
              <a:t>SIMT</a:t>
            </a:r>
            <a:r>
              <a:rPr lang="zh-CN" altLang="en-US" dirty="0"/>
              <a:t> 核。</a:t>
            </a:r>
            <a:endParaRPr lang="en-US" altLang="zh-CN"/>
          </a:p>
          <a:p>
            <a:r>
              <a:rPr lang="zh-CN" altLang="en-US"/>
              <a:t>以 </a:t>
            </a:r>
            <a:r>
              <a:rPr lang="en-US" altLang="zh-CN" dirty="0"/>
              <a:t>GPU</a:t>
            </a:r>
            <a:r>
              <a:rPr lang="zh-CN" altLang="en-US" dirty="0"/>
              <a:t> 为例：由多个 </a:t>
            </a:r>
            <a:r>
              <a:rPr lang="en-US" altLang="zh-CN" dirty="0"/>
              <a:t>SIMT Core Cluster</a:t>
            </a:r>
            <a:r>
              <a:rPr lang="zh-CN" altLang="en-US" dirty="0"/>
              <a:t> 组成，每个</a:t>
            </a:r>
            <a:r>
              <a:rPr lang="en-US" altLang="zh-CN" dirty="0"/>
              <a:t>SIMT Core Cluster</a:t>
            </a:r>
            <a:r>
              <a:rPr lang="zh-CN" altLang="en-US" dirty="0"/>
              <a:t> 由多个</a:t>
            </a:r>
            <a:r>
              <a:rPr lang="en-US" altLang="zh-CN" dirty="0"/>
              <a:t> Core</a:t>
            </a:r>
            <a:r>
              <a:rPr lang="zh-CN" altLang="en-US" dirty="0"/>
              <a:t> 构成，</a:t>
            </a:r>
            <a:r>
              <a:rPr lang="en-US" altLang="zh-CN" dirty="0"/>
              <a:t>Core</a:t>
            </a:r>
            <a:r>
              <a:rPr lang="zh-CN" altLang="en-US" dirty="0"/>
              <a:t> 中有多个 </a:t>
            </a:r>
            <a:r>
              <a:rPr lang="en-US" altLang="zh-CN" dirty="0"/>
              <a:t>Thread Block</a:t>
            </a:r>
            <a:r>
              <a:rPr lang="zh-CN" altLang="en-US" dirty="0"/>
              <a:t>。</a:t>
            </a:r>
            <a:endParaRPr kumimoji="1" lang="zh-CN" altLang="en-US" dirty="0"/>
          </a:p>
        </p:txBody>
      </p:sp>
      <p:pic>
        <p:nvPicPr>
          <p:cNvPr id="6" name="图片 5">
            <a:extLst>
              <a:ext uri="{FF2B5EF4-FFF2-40B4-BE49-F238E27FC236}">
                <a16:creationId xmlns:a16="http://schemas.microsoft.com/office/drawing/2014/main" id="{3FAEC205-A1ED-F244-ADB0-B05DD0603A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3608" y="1466742"/>
            <a:ext cx="6413500" cy="4508500"/>
          </a:xfrm>
          <a:prstGeom prst="rect">
            <a:avLst/>
          </a:prstGeom>
        </p:spPr>
      </p:pic>
    </p:spTree>
    <p:extLst>
      <p:ext uri="{BB962C8B-B14F-4D97-AF65-F5344CB8AC3E}">
        <p14:creationId xmlns:p14="http://schemas.microsoft.com/office/powerpoint/2010/main" val="2827441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4646E46-18A3-9847-86A0-4E444110AFE3}"/>
              </a:ext>
            </a:extLst>
          </p:cNvPr>
          <p:cNvSpPr>
            <a:spLocks noGrp="1"/>
          </p:cNvSpPr>
          <p:nvPr>
            <p:ph type="title"/>
          </p:nvPr>
        </p:nvSpPr>
        <p:spPr/>
        <p:txBody>
          <a:bodyPr/>
          <a:lstStyle/>
          <a:p>
            <a:r>
              <a:rPr lang="en-US" altLang="zh-CN" dirty="0"/>
              <a:t>AI</a:t>
            </a:r>
            <a:r>
              <a:rPr lang="zh-CN" altLang="en-US" dirty="0"/>
              <a:t>框架的开发流程</a:t>
            </a:r>
          </a:p>
        </p:txBody>
      </p:sp>
      <p:pic>
        <p:nvPicPr>
          <p:cNvPr id="7" name="内容占位符 6">
            <a:extLst>
              <a:ext uri="{FF2B5EF4-FFF2-40B4-BE49-F238E27FC236}">
                <a16:creationId xmlns:a16="http://schemas.microsoft.com/office/drawing/2014/main" id="{8E48FFF8-0901-D347-907A-1796F83CC05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3635" y="1263217"/>
            <a:ext cx="6904969" cy="4956233"/>
          </a:xfrm>
        </p:spPr>
      </p:pic>
      <p:pic>
        <p:nvPicPr>
          <p:cNvPr id="5" name="图片 4">
            <a:extLst>
              <a:ext uri="{FF2B5EF4-FFF2-40B4-BE49-F238E27FC236}">
                <a16:creationId xmlns:a16="http://schemas.microsoft.com/office/drawing/2014/main" id="{FEA3D533-D898-1946-8C2F-0B1A6B6B00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31304" y="3589789"/>
            <a:ext cx="3439096" cy="2732657"/>
          </a:xfrm>
          <a:prstGeom prst="rect">
            <a:avLst/>
          </a:prstGeom>
        </p:spPr>
      </p:pic>
    </p:spTree>
    <p:extLst>
      <p:ext uri="{BB962C8B-B14F-4D97-AF65-F5344CB8AC3E}">
        <p14:creationId xmlns:p14="http://schemas.microsoft.com/office/powerpoint/2010/main" val="2491859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4646E46-18A3-9847-86A0-4E444110AFE3}"/>
              </a:ext>
            </a:extLst>
          </p:cNvPr>
          <p:cNvSpPr>
            <a:spLocks noGrp="1"/>
          </p:cNvSpPr>
          <p:nvPr>
            <p:ph type="title"/>
          </p:nvPr>
        </p:nvSpPr>
        <p:spPr/>
        <p:txBody>
          <a:bodyPr/>
          <a:lstStyle/>
          <a:p>
            <a:r>
              <a:rPr lang="en-US" altLang="zh-CN" dirty="0"/>
              <a:t>CUDA</a:t>
            </a:r>
            <a:r>
              <a:rPr lang="zh-CN" altLang="en-US" dirty="0"/>
              <a:t> 代码开发流程</a:t>
            </a:r>
          </a:p>
        </p:txBody>
      </p:sp>
      <p:pic>
        <p:nvPicPr>
          <p:cNvPr id="5" name="图片 4">
            <a:extLst>
              <a:ext uri="{FF2B5EF4-FFF2-40B4-BE49-F238E27FC236}">
                <a16:creationId xmlns:a16="http://schemas.microsoft.com/office/drawing/2014/main" id="{FEA3D533-D898-1946-8C2F-0B1A6B6B00A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31304" y="3589789"/>
            <a:ext cx="3439096" cy="2732657"/>
          </a:xfrm>
          <a:prstGeom prst="rect">
            <a:avLst/>
          </a:prstGeom>
        </p:spPr>
      </p:pic>
      <p:pic>
        <p:nvPicPr>
          <p:cNvPr id="2" name="图片 1">
            <a:extLst>
              <a:ext uri="{FF2B5EF4-FFF2-40B4-BE49-F238E27FC236}">
                <a16:creationId xmlns:a16="http://schemas.microsoft.com/office/drawing/2014/main" id="{DB7E451C-1A9D-0C43-A810-AC58461D8A7E}"/>
              </a:ext>
            </a:extLst>
          </p:cNvPr>
          <p:cNvPicPr>
            <a:picLocks noChangeAspect="1"/>
          </p:cNvPicPr>
          <p:nvPr/>
        </p:nvPicPr>
        <p:blipFill>
          <a:blip r:embed="rId3"/>
          <a:stretch>
            <a:fillRect/>
          </a:stretch>
        </p:blipFill>
        <p:spPr>
          <a:xfrm>
            <a:off x="839519" y="1387839"/>
            <a:ext cx="5450393" cy="4934607"/>
          </a:xfrm>
          <a:prstGeom prst="rect">
            <a:avLst/>
          </a:prstGeom>
        </p:spPr>
      </p:pic>
    </p:spTree>
    <p:extLst>
      <p:ext uri="{BB962C8B-B14F-4D97-AF65-F5344CB8AC3E}">
        <p14:creationId xmlns:p14="http://schemas.microsoft.com/office/powerpoint/2010/main" val="2476638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4C7DEFEE-B010-3844-83C3-846973B206FA}"/>
              </a:ext>
            </a:extLst>
          </p:cNvPr>
          <p:cNvSpPr>
            <a:spLocks noGrp="1"/>
          </p:cNvSpPr>
          <p:nvPr>
            <p:ph sz="half" idx="1"/>
          </p:nvPr>
        </p:nvSpPr>
        <p:spPr/>
        <p:txBody>
          <a:bodyPr/>
          <a:lstStyle/>
          <a:p>
            <a:pPr>
              <a:lnSpc>
                <a:spcPct val="130000"/>
              </a:lnSpc>
            </a:pPr>
            <a:r>
              <a:rPr lang="en-US" altLang="zh-CN" dirty="0">
                <a:latin typeface="Futura Medium" panose="020B0602020204020303" pitchFamily="34" charset="-79"/>
                <a:cs typeface="Futura Medium" panose="020B0602020204020303" pitchFamily="34" charset="-79"/>
              </a:rPr>
              <a:t>2.</a:t>
            </a:r>
            <a:r>
              <a:rPr lang="zh-CN" altLang="en-US" dirty="0">
                <a:latin typeface="Futura Medium" panose="020B0602020204020303" pitchFamily="34" charset="-79"/>
                <a:cs typeface="Futura Medium" panose="020B0602020204020303" pitchFamily="34" charset="-79"/>
              </a:rPr>
              <a:t> 编程模型 </a:t>
            </a:r>
            <a:r>
              <a:rPr lang="en-US" altLang="zh-CN" dirty="0">
                <a:latin typeface="Futura Medium" panose="020B0602020204020303" pitchFamily="34" charset="-79"/>
                <a:cs typeface="Futura Medium" panose="020B0602020204020303" pitchFamily="34" charset="-79"/>
              </a:rPr>
              <a:t>vs</a:t>
            </a:r>
          </a:p>
          <a:p>
            <a:pPr>
              <a:lnSpc>
                <a:spcPct val="130000"/>
              </a:lnSpc>
            </a:pPr>
            <a:r>
              <a:rPr lang="zh-CN" altLang="en-US" dirty="0">
                <a:latin typeface="Futura Medium" panose="020B0602020204020303" pitchFamily="34" charset="-79"/>
                <a:cs typeface="Futura Medium" panose="020B0602020204020303" pitchFamily="34" charset="-79"/>
              </a:rPr>
              <a:t>执行模型</a:t>
            </a:r>
          </a:p>
        </p:txBody>
      </p:sp>
    </p:spTree>
    <p:extLst>
      <p:ext uri="{BB962C8B-B14F-4D97-AF65-F5344CB8AC3E}">
        <p14:creationId xmlns:p14="http://schemas.microsoft.com/office/powerpoint/2010/main" val="6152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20404</TotalTime>
  <Words>1891</Words>
  <Application>Microsoft Macintosh PowerPoint</Application>
  <PresentationFormat>自定义</PresentationFormat>
  <Paragraphs>193</Paragraphs>
  <Slides>39</Slides>
  <Notes>1</Notes>
  <HiddenSlides>0</HiddenSlides>
  <MMClips>0</MMClips>
  <ScaleCrop>false</ScaleCrop>
  <HeadingPairs>
    <vt:vector size="6" baseType="variant">
      <vt:variant>
        <vt:lpstr>已用的字体</vt:lpstr>
      </vt:variant>
      <vt:variant>
        <vt:i4>8</vt:i4>
      </vt:variant>
      <vt:variant>
        <vt:lpstr>主题</vt:lpstr>
      </vt:variant>
      <vt:variant>
        <vt:i4>7</vt:i4>
      </vt:variant>
      <vt:variant>
        <vt:lpstr>幻灯片标题</vt:lpstr>
      </vt:variant>
      <vt:variant>
        <vt:i4>39</vt:i4>
      </vt:variant>
    </vt:vector>
  </HeadingPairs>
  <TitlesOfParts>
    <vt:vector size="54" baseType="lpstr">
      <vt:lpstr>Microsoft YaHei</vt:lpstr>
      <vt:lpstr>Microsoft YaHei</vt:lpstr>
      <vt:lpstr>ACGN-MiaoGB-Flash</vt:lpstr>
      <vt:lpstr>Arial</vt:lpstr>
      <vt:lpstr>Calibri</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PowerPoint 演示文稿</vt:lpstr>
      <vt:lpstr>PowerPoint 演示文稿</vt:lpstr>
      <vt:lpstr>PowerPoint 演示文稿</vt:lpstr>
      <vt:lpstr>SIMD 计算本质</vt:lpstr>
      <vt:lpstr>SIMT 硬件结构</vt:lpstr>
      <vt:lpstr>AI框架的开发流程</vt:lpstr>
      <vt:lpstr>CUDA 代码开发流程</vt:lpstr>
      <vt:lpstr>PowerPoint 演示文稿</vt:lpstr>
      <vt:lpstr>什么是编程模型？什么是执行模型？</vt:lpstr>
      <vt:lpstr>Programming Model vs. Hardware Execution Model</vt:lpstr>
      <vt:lpstr>PowerPoint 演示文稿</vt:lpstr>
      <vt:lpstr>实现并行的编程方式</vt:lpstr>
      <vt:lpstr>方式1: 串行执行，类似于 SISD</vt:lpstr>
      <vt:lpstr>方式1: 串行执行，类似于 SISD</vt:lpstr>
      <vt:lpstr>方式1: 串行执行，类似于 SISD</vt:lpstr>
      <vt:lpstr>方式1: 串行执行，类似于 SISD</vt:lpstr>
      <vt:lpstr>方式2: 数据并行, SIMD</vt:lpstr>
      <vt:lpstr>方式3: 多线程，SIMD</vt:lpstr>
      <vt:lpstr>方式3: 多线程，SIMD</vt:lpstr>
      <vt:lpstr>GPU SIMD (SIMT) Machine</vt:lpstr>
      <vt:lpstr>GPU SIMD (SIMT) Machine</vt:lpstr>
      <vt:lpstr>概念澄清</vt:lpstr>
      <vt:lpstr>PowerPoint 演示文稿</vt:lpstr>
      <vt:lpstr>SIMD vs. SIMT 执行模式</vt:lpstr>
      <vt:lpstr>SIMD vs. SIMT 执行模式</vt:lpstr>
      <vt:lpstr>Multithreading of Warps</vt:lpstr>
      <vt:lpstr>Multithreading of Warps</vt:lpstr>
      <vt:lpstr>Multithreading of Warps</vt:lpstr>
      <vt:lpstr>解决并行的瓶颈</vt:lpstr>
      <vt:lpstr>Warps 和 Warp-Level FGMT 关系</vt:lpstr>
      <vt:lpstr>通过 Wrap-level FGMT 隐藏延迟</vt:lpstr>
      <vt:lpstr>Warp 指令级并行 </vt:lpstr>
      <vt:lpstr>High-level view of GPU</vt:lpstr>
      <vt:lpstr>PowerPoint 演示文稿</vt:lpstr>
      <vt:lpstr>执行模型： Traditional SIMD vs Warp-base SIMD(SIMT)</vt:lpstr>
      <vt:lpstr>编程模型：SPMD</vt:lpstr>
      <vt:lpstr>思考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6146</cp:revision>
  <dcterms:created xsi:type="dcterms:W3CDTF">2020-08-28T08:44:19Z</dcterms:created>
  <dcterms:modified xsi:type="dcterms:W3CDTF">2023-09-06T05:20:59Z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